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8288000" cy="10287000"/>
  <p:notesSz cx="6858000" cy="9144000"/>
  <p:embeddedFontLst>
    <p:embeddedFont>
      <p:font typeface="Agrandir" panose="020B0604020202020204" charset="0"/>
      <p:regular r:id="rId47"/>
    </p:embeddedFont>
    <p:embeddedFont>
      <p:font typeface="Agrandir Bold" panose="020B0604020202020204" charset="0"/>
      <p:regular r:id="rId48"/>
    </p:embeddedFont>
    <p:embeddedFont>
      <p:font typeface="Canva Sans" panose="020B0604020202020204" charset="0"/>
      <p:regular r:id="rId49"/>
    </p:embeddedFont>
    <p:embeddedFont>
      <p:font typeface="Canva Sans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1.gif"/><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6.gif"/></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8783703" y="-1797179"/>
            <a:ext cx="15735219" cy="13881357"/>
          </a:xfrm>
          <a:prstGeom prst="rect">
            <a:avLst/>
          </a:prstGeom>
        </p:spPr>
      </p:pic>
      <p:grpSp>
        <p:nvGrpSpPr>
          <p:cNvPr id="3" name="Group 3"/>
          <p:cNvGrpSpPr/>
          <p:nvPr/>
        </p:nvGrpSpPr>
        <p:grpSpPr>
          <a:xfrm>
            <a:off x="2927650" y="2853670"/>
            <a:ext cx="12432701" cy="4579660"/>
            <a:chOff x="0" y="0"/>
            <a:chExt cx="16576934" cy="6106213"/>
          </a:xfrm>
        </p:grpSpPr>
        <p:sp>
          <p:nvSpPr>
            <p:cNvPr id="4" name="TextBox 4"/>
            <p:cNvSpPr txBox="1"/>
            <p:nvPr/>
          </p:nvSpPr>
          <p:spPr>
            <a:xfrm>
              <a:off x="0" y="-231057"/>
              <a:ext cx="16576934" cy="5124630"/>
            </a:xfrm>
            <a:prstGeom prst="rect">
              <a:avLst/>
            </a:prstGeom>
          </p:spPr>
          <p:txBody>
            <a:bodyPr lIns="0" tIns="0" rIns="0" bIns="0" rtlCol="0" anchor="t">
              <a:spAutoFit/>
            </a:bodyPr>
            <a:lstStyle/>
            <a:p>
              <a:pPr algn="ctr">
                <a:lnSpc>
                  <a:spcPts val="13830"/>
                </a:lnSpc>
              </a:pPr>
              <a:r>
                <a:rPr lang="en-US" sz="12573" b="1">
                  <a:solidFill>
                    <a:srgbClr val="2B2B2B"/>
                  </a:solidFill>
                  <a:latin typeface="Agrandir Bold"/>
                  <a:ea typeface="Agrandir Bold"/>
                  <a:cs typeface="Agrandir Bold"/>
                  <a:sym typeface="Agrandir Bold"/>
                </a:rPr>
                <a:t>PROJECT</a:t>
              </a:r>
            </a:p>
            <a:p>
              <a:pPr algn="ctr">
                <a:lnSpc>
                  <a:spcPts val="13830"/>
                </a:lnSpc>
              </a:pPr>
              <a:r>
                <a:rPr lang="en-US" sz="12573" b="1">
                  <a:solidFill>
                    <a:srgbClr val="2B2B2B"/>
                  </a:solidFill>
                  <a:latin typeface="Agrandir Bold"/>
                  <a:ea typeface="Agrandir Bold"/>
                  <a:cs typeface="Agrandir Bold"/>
                  <a:sym typeface="Agrandir Bold"/>
                </a:rPr>
                <a:t>DS 203 </a:t>
              </a:r>
            </a:p>
          </p:txBody>
        </p:sp>
        <p:sp>
          <p:nvSpPr>
            <p:cNvPr id="5" name="TextBox 5"/>
            <p:cNvSpPr txBox="1"/>
            <p:nvPr/>
          </p:nvSpPr>
          <p:spPr>
            <a:xfrm>
              <a:off x="0" y="5216468"/>
              <a:ext cx="16576934" cy="889745"/>
            </a:xfrm>
            <a:prstGeom prst="rect">
              <a:avLst/>
            </a:prstGeom>
          </p:spPr>
          <p:txBody>
            <a:bodyPr lIns="0" tIns="0" rIns="0" bIns="0" rtlCol="0" anchor="t">
              <a:spAutoFit/>
            </a:bodyPr>
            <a:lstStyle/>
            <a:p>
              <a:pPr algn="ctr">
                <a:lnSpc>
                  <a:spcPts val="4956"/>
                </a:lnSpc>
                <a:spcBef>
                  <a:spcPct val="0"/>
                </a:spcBef>
              </a:pPr>
              <a:r>
                <a:rPr lang="en-US" sz="3540" b="1">
                  <a:solidFill>
                    <a:srgbClr val="2B2B2B"/>
                  </a:solidFill>
                  <a:latin typeface="Agrandir Bold"/>
                  <a:ea typeface="Agrandir Bold"/>
                  <a:cs typeface="Agrandir Bold"/>
                  <a:sym typeface="Agrandir Bold"/>
                </a:rPr>
                <a:t>Prof : Vinay Kulkarni</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9052560"/>
          </a:xfrm>
          <a:custGeom>
            <a:avLst/>
            <a:gdLst/>
            <a:ahLst/>
            <a:cxnLst/>
            <a:rect l="l" t="t" r="r" b="b"/>
            <a:pathLst>
              <a:path w="18288000" h="9052560">
                <a:moveTo>
                  <a:pt x="0" y="0"/>
                </a:moveTo>
                <a:lnTo>
                  <a:pt x="18288000" y="0"/>
                </a:lnTo>
                <a:lnTo>
                  <a:pt x="18288000" y="9052560"/>
                </a:lnTo>
                <a:lnTo>
                  <a:pt x="0" y="9052560"/>
                </a:lnTo>
                <a:lnTo>
                  <a:pt x="0" y="0"/>
                </a:lnTo>
                <a:close/>
              </a:path>
            </a:pathLst>
          </a:custGeom>
          <a:blipFill>
            <a:blip r:embed="rId2"/>
            <a:stretch>
              <a:fillRect/>
            </a:stretch>
          </a:blipFill>
        </p:spPr>
      </p:sp>
      <p:sp>
        <p:nvSpPr>
          <p:cNvPr id="3" name="TextBox 3"/>
          <p:cNvSpPr txBox="1"/>
          <p:nvPr/>
        </p:nvSpPr>
        <p:spPr>
          <a:xfrm>
            <a:off x="195577" y="8871585"/>
            <a:ext cx="18005227" cy="2098674"/>
          </a:xfrm>
          <a:prstGeom prst="rect">
            <a:avLst/>
          </a:prstGeom>
        </p:spPr>
        <p:txBody>
          <a:bodyPr lIns="0" tIns="0" rIns="0" bIns="0" rtlCol="0" anchor="t">
            <a:spAutoFit/>
          </a:bodyPr>
          <a:lstStyle/>
          <a:p>
            <a:pPr algn="ctr">
              <a:lnSpc>
                <a:spcPts val="5600"/>
              </a:lnSpc>
            </a:pPr>
            <a:r>
              <a:rPr lang="en-US" sz="4000">
                <a:solidFill>
                  <a:srgbClr val="000000"/>
                </a:solidFill>
                <a:latin typeface="Canva Sans"/>
                <a:ea typeface="Canva Sans"/>
                <a:cs typeface="Canva Sans"/>
                <a:sym typeface="Canva Sans"/>
              </a:rPr>
              <a:t>same way, this graph shows how many words are being used in summaries</a:t>
            </a:r>
          </a:p>
          <a:p>
            <a:pPr algn="ctr">
              <a:lnSpc>
                <a:spcPts val="5600"/>
              </a:lnSpc>
            </a:pPr>
            <a:r>
              <a:rPr lang="en-US" sz="4000">
                <a:solidFill>
                  <a:srgbClr val="000000"/>
                </a:solidFill>
                <a:latin typeface="Canva Sans"/>
                <a:ea typeface="Canva Sans"/>
                <a:cs typeface="Canva Sans"/>
                <a:sym typeface="Canva Sans"/>
              </a:rPr>
              <a:t>Most of them are in the 60-120 word range.</a:t>
            </a:r>
          </a:p>
          <a:p>
            <a:pPr algn="ctr">
              <a:lnSpc>
                <a:spcPts val="5600"/>
              </a:lnSpc>
            </a:pPr>
            <a:endParaRPr lang="en-US" sz="4000">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11430000" cy="10287000"/>
          </a:xfrm>
          <a:custGeom>
            <a:avLst/>
            <a:gdLst/>
            <a:ahLst/>
            <a:cxnLst/>
            <a:rect l="l" t="t" r="r" b="b"/>
            <a:pathLst>
              <a:path w="11430000" h="10287000">
                <a:moveTo>
                  <a:pt x="0" y="0"/>
                </a:moveTo>
                <a:lnTo>
                  <a:pt x="11430000" y="0"/>
                </a:lnTo>
                <a:lnTo>
                  <a:pt x="11430000" y="10287000"/>
                </a:lnTo>
                <a:lnTo>
                  <a:pt x="0" y="10287000"/>
                </a:lnTo>
                <a:lnTo>
                  <a:pt x="0" y="0"/>
                </a:lnTo>
                <a:close/>
              </a:path>
            </a:pathLst>
          </a:custGeom>
          <a:blipFill>
            <a:blip r:embed="rId2"/>
            <a:stretch>
              <a:fillRect/>
            </a:stretch>
          </a:blipFill>
        </p:spPr>
      </p:sp>
      <p:sp>
        <p:nvSpPr>
          <p:cNvPr id="3" name="TextBox 3"/>
          <p:cNvSpPr txBox="1"/>
          <p:nvPr/>
        </p:nvSpPr>
        <p:spPr>
          <a:xfrm>
            <a:off x="11430000" y="2444207"/>
            <a:ext cx="6858000" cy="6299079"/>
          </a:xfrm>
          <a:prstGeom prst="rect">
            <a:avLst/>
          </a:prstGeom>
        </p:spPr>
        <p:txBody>
          <a:bodyPr lIns="0" tIns="0" rIns="0" bIns="0" rtlCol="0" anchor="t">
            <a:spAutoFit/>
          </a:bodyPr>
          <a:lstStyle/>
          <a:p>
            <a:pPr algn="ctr">
              <a:lnSpc>
                <a:spcPts val="7181"/>
              </a:lnSpc>
            </a:pPr>
            <a:r>
              <a:rPr lang="en-US" sz="5129" b="1">
                <a:solidFill>
                  <a:srgbClr val="000000"/>
                </a:solidFill>
                <a:latin typeface="Canva Sans Bold"/>
                <a:ea typeface="Canva Sans Bold"/>
                <a:cs typeface="Canva Sans Bold"/>
                <a:sym typeface="Canva Sans Bold"/>
              </a:rPr>
              <a:t>heatmap of cosine </a:t>
            </a:r>
          </a:p>
          <a:p>
            <a:pPr algn="ctr">
              <a:lnSpc>
                <a:spcPts val="7181"/>
              </a:lnSpc>
            </a:pPr>
            <a:r>
              <a:rPr lang="en-US" sz="5129" b="1">
                <a:solidFill>
                  <a:srgbClr val="000000"/>
                </a:solidFill>
                <a:latin typeface="Canva Sans Bold"/>
                <a:ea typeface="Canva Sans Bold"/>
                <a:cs typeface="Canva Sans Bold"/>
                <a:sym typeface="Canva Sans Bold"/>
              </a:rPr>
              <a:t>Similarity of all the summaries</a:t>
            </a:r>
          </a:p>
          <a:p>
            <a:pPr algn="ctr">
              <a:lnSpc>
                <a:spcPts val="7181"/>
              </a:lnSpc>
            </a:pPr>
            <a:endParaRPr lang="en-US" sz="5129" b="1">
              <a:solidFill>
                <a:srgbClr val="000000"/>
              </a:solidFill>
              <a:latin typeface="Canva Sans Bold"/>
              <a:ea typeface="Canva Sans Bold"/>
              <a:cs typeface="Canva Sans Bold"/>
              <a:sym typeface="Canva Sans Bold"/>
            </a:endParaRPr>
          </a:p>
          <a:p>
            <a:pPr algn="ctr">
              <a:lnSpc>
                <a:spcPts val="7181"/>
              </a:lnSpc>
            </a:pPr>
            <a:r>
              <a:rPr lang="en-US" sz="5129">
                <a:solidFill>
                  <a:srgbClr val="000000"/>
                </a:solidFill>
                <a:latin typeface="Canva Sans"/>
                <a:ea typeface="Canva Sans"/>
                <a:cs typeface="Canva Sans"/>
                <a:sym typeface="Canva Sans"/>
              </a:rPr>
              <a:t>We can not tell much from this because of the large dataset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sp>
        <p:nvSpPr>
          <p:cNvPr id="2" name="TextBox 2"/>
          <p:cNvSpPr txBox="1"/>
          <p:nvPr/>
        </p:nvSpPr>
        <p:spPr>
          <a:xfrm>
            <a:off x="728798" y="-405623"/>
            <a:ext cx="17391592" cy="15307945"/>
          </a:xfrm>
          <a:prstGeom prst="rect">
            <a:avLst/>
          </a:prstGeom>
        </p:spPr>
        <p:txBody>
          <a:bodyPr lIns="0" tIns="0" rIns="0" bIns="0" rtlCol="0" anchor="t">
            <a:spAutoFit/>
          </a:bodyPr>
          <a:lstStyle/>
          <a:p>
            <a:pPr algn="l">
              <a:lnSpc>
                <a:spcPts val="5599"/>
              </a:lnSpc>
            </a:pPr>
            <a:endParaRPr/>
          </a:p>
          <a:p>
            <a:pPr algn="l">
              <a:lnSpc>
                <a:spcPts val="5599"/>
              </a:lnSpc>
            </a:pPr>
            <a:r>
              <a:rPr lang="en-US" sz="3999" b="1">
                <a:solidFill>
                  <a:srgbClr val="000000"/>
                </a:solidFill>
                <a:latin typeface="Agrandir Bold"/>
                <a:ea typeface="Agrandir Bold"/>
                <a:cs typeface="Agrandir Bold"/>
                <a:sym typeface="Agrandir Bold"/>
              </a:rPr>
              <a:t>TEXT FEATURIZATION</a:t>
            </a:r>
          </a:p>
          <a:p>
            <a:pPr algn="l">
              <a:lnSpc>
                <a:spcPts val="4759"/>
              </a:lnSpc>
              <a:spcBef>
                <a:spcPct val="0"/>
              </a:spcBef>
            </a:pPr>
            <a:r>
              <a:rPr lang="en-US" sz="3399">
                <a:solidFill>
                  <a:srgbClr val="000000"/>
                </a:solidFill>
                <a:latin typeface="Agrandir"/>
                <a:ea typeface="Agrandir"/>
                <a:cs typeface="Agrandir"/>
                <a:sym typeface="Agrandir"/>
              </a:rPr>
              <a:t>We used 3 featurization method.</a:t>
            </a:r>
          </a:p>
          <a:p>
            <a:pPr algn="l">
              <a:lnSpc>
                <a:spcPts val="4759"/>
              </a:lnSpc>
              <a:spcBef>
                <a:spcPct val="0"/>
              </a:spcBef>
            </a:pPr>
            <a:r>
              <a:rPr lang="en-US" sz="3399">
                <a:solidFill>
                  <a:srgbClr val="000000"/>
                </a:solidFill>
                <a:latin typeface="Agrandir"/>
                <a:ea typeface="Agrandir"/>
                <a:cs typeface="Agrandir"/>
                <a:sym typeface="Agrandir"/>
              </a:rPr>
              <a:t>Used cosine similarity to find out which is the best method.</a:t>
            </a:r>
          </a:p>
          <a:p>
            <a:pPr algn="l">
              <a:lnSpc>
                <a:spcPts val="4759"/>
              </a:lnSpc>
              <a:spcBef>
                <a:spcPct val="0"/>
              </a:spcBef>
            </a:pPr>
            <a:endParaRPr lang="en-US" sz="3399">
              <a:solidFill>
                <a:srgbClr val="000000"/>
              </a:solidFill>
              <a:latin typeface="Agrandir"/>
              <a:ea typeface="Agrandir"/>
              <a:cs typeface="Agrandir"/>
              <a:sym typeface="Agrandir"/>
            </a:endParaRPr>
          </a:p>
          <a:p>
            <a:pPr algn="l">
              <a:lnSpc>
                <a:spcPts val="4759"/>
              </a:lnSpc>
              <a:spcBef>
                <a:spcPct val="0"/>
              </a:spcBef>
            </a:pPr>
            <a:r>
              <a:rPr lang="en-US" sz="3399">
                <a:solidFill>
                  <a:srgbClr val="000000"/>
                </a:solidFill>
                <a:latin typeface="Agrandir"/>
                <a:ea typeface="Agrandir"/>
                <a:cs typeface="Agrandir"/>
                <a:sym typeface="Agrandir"/>
              </a:rPr>
              <a:t> Ranking of them are as follows :</a:t>
            </a:r>
          </a:p>
          <a:p>
            <a:pPr marL="734058" lvl="1" indent="-367029" algn="l">
              <a:lnSpc>
                <a:spcPts val="4759"/>
              </a:lnSpc>
              <a:buAutoNum type="arabicPeriod"/>
            </a:pPr>
            <a:r>
              <a:rPr lang="en-US" sz="3399">
                <a:solidFill>
                  <a:srgbClr val="000000"/>
                </a:solidFill>
                <a:latin typeface="Agrandir"/>
                <a:ea typeface="Agrandir"/>
                <a:cs typeface="Agrandir"/>
                <a:sym typeface="Agrandir"/>
              </a:rPr>
              <a:t> SBERT   </a:t>
            </a:r>
          </a:p>
          <a:p>
            <a:pPr marL="734058" lvl="1" indent="-367029" algn="l">
              <a:lnSpc>
                <a:spcPts val="4759"/>
              </a:lnSpc>
              <a:buAutoNum type="arabicPeriod"/>
            </a:pPr>
            <a:r>
              <a:rPr lang="en-US" sz="3399">
                <a:solidFill>
                  <a:srgbClr val="000000"/>
                </a:solidFill>
                <a:latin typeface="Agrandir"/>
                <a:ea typeface="Agrandir"/>
                <a:cs typeface="Agrandir"/>
                <a:sym typeface="Agrandir"/>
              </a:rPr>
              <a:t> USE (Universal Sentence Encoder)</a:t>
            </a:r>
          </a:p>
          <a:p>
            <a:pPr marL="734058" lvl="1" indent="-367029" algn="l">
              <a:lnSpc>
                <a:spcPts val="4759"/>
              </a:lnSpc>
              <a:buAutoNum type="arabicPeriod"/>
            </a:pPr>
            <a:r>
              <a:rPr lang="en-US" sz="3399">
                <a:solidFill>
                  <a:srgbClr val="000000"/>
                </a:solidFill>
                <a:latin typeface="Agrandir"/>
                <a:ea typeface="Agrandir"/>
                <a:cs typeface="Agrandir"/>
                <a:sym typeface="Agrandir"/>
              </a:rPr>
              <a:t> TF-IDF (Term Frequency-Inverse Document Frequency)</a:t>
            </a:r>
          </a:p>
          <a:p>
            <a:pPr algn="l">
              <a:lnSpc>
                <a:spcPts val="4759"/>
              </a:lnSpc>
            </a:pPr>
            <a:endParaRPr lang="en-US" sz="3399">
              <a:solidFill>
                <a:srgbClr val="000000"/>
              </a:solidFill>
              <a:latin typeface="Agrandir"/>
              <a:ea typeface="Agrandir"/>
              <a:cs typeface="Agrandir"/>
              <a:sym typeface="Agrandir"/>
            </a:endParaRPr>
          </a:p>
          <a:p>
            <a:pPr algn="l">
              <a:lnSpc>
                <a:spcPts val="4759"/>
              </a:lnSpc>
            </a:pPr>
            <a:r>
              <a:rPr lang="en-US" sz="3399">
                <a:solidFill>
                  <a:srgbClr val="000000"/>
                </a:solidFill>
                <a:latin typeface="Agrandir"/>
                <a:ea typeface="Agrandir"/>
                <a:cs typeface="Agrandir"/>
                <a:sym typeface="Agrandir"/>
              </a:rPr>
              <a:t>TF-IDF relies on the frequency of words used in the sentence, neglecting its meaning</a:t>
            </a:r>
          </a:p>
          <a:p>
            <a:pPr algn="l">
              <a:lnSpc>
                <a:spcPts val="4759"/>
              </a:lnSpc>
            </a:pPr>
            <a:r>
              <a:rPr lang="en-US" sz="3399">
                <a:solidFill>
                  <a:srgbClr val="000000"/>
                </a:solidFill>
                <a:latin typeface="Agrandir"/>
                <a:ea typeface="Agrandir"/>
                <a:cs typeface="Agrandir"/>
                <a:sym typeface="Agrandir"/>
              </a:rPr>
              <a:t>Treats each summary as a bag of words.</a:t>
            </a:r>
          </a:p>
          <a:p>
            <a:pPr algn="l">
              <a:lnSpc>
                <a:spcPts val="4759"/>
              </a:lnSpc>
            </a:pPr>
            <a:r>
              <a:rPr lang="en-US" sz="3399">
                <a:solidFill>
                  <a:srgbClr val="000000"/>
                </a:solidFill>
                <a:latin typeface="Agrandir"/>
                <a:ea typeface="Agrandir"/>
                <a:cs typeface="Agrandir"/>
                <a:sym typeface="Agrandir"/>
              </a:rPr>
              <a:t>Tries to match summaries to lectures based on word overlap and frequency</a:t>
            </a:r>
          </a:p>
          <a:p>
            <a:pPr algn="l">
              <a:lnSpc>
                <a:spcPts val="4759"/>
              </a:lnSpc>
            </a:pPr>
            <a:endParaRPr lang="en-US" sz="3399">
              <a:solidFill>
                <a:srgbClr val="000000"/>
              </a:solidFill>
              <a:latin typeface="Agrandir"/>
              <a:ea typeface="Agrandir"/>
              <a:cs typeface="Agrandir"/>
              <a:sym typeface="Agrandir"/>
            </a:endParaRPr>
          </a:p>
          <a:p>
            <a:pPr algn="l">
              <a:lnSpc>
                <a:spcPts val="4759"/>
              </a:lnSpc>
            </a:pPr>
            <a:r>
              <a:rPr lang="en-US" sz="3399">
                <a:solidFill>
                  <a:srgbClr val="000000"/>
                </a:solidFill>
                <a:latin typeface="Agrandir"/>
                <a:ea typeface="Agrandir"/>
                <a:cs typeface="Agrandir"/>
                <a:sym typeface="Agrandir"/>
              </a:rPr>
              <a:t>While USE &amp; SBERT turns each summary into a dense vector capturing the overall meaning, which is good for semantic understanding, it doesn't care about exact word matches. That is more suitable in our case.</a:t>
            </a: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a:p>
            <a:pPr algn="l">
              <a:lnSpc>
                <a:spcPts val="4759"/>
              </a:lnSpc>
            </a:pPr>
            <a:endParaRPr lang="en-US" sz="3399">
              <a:solidFill>
                <a:srgbClr val="000000"/>
              </a:solidFill>
              <a:latin typeface="Agrandir"/>
              <a:ea typeface="Agrandir"/>
              <a:cs typeface="Agrandir"/>
              <a:sym typeface="Agrand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4481480" y="-4067587"/>
            <a:ext cx="14388035" cy="16061643"/>
          </a:xfrm>
          <a:prstGeom prst="rect">
            <a:avLst/>
          </a:prstGeom>
        </p:spPr>
      </p:pic>
      <p:sp>
        <p:nvSpPr>
          <p:cNvPr id="4" name="TextBox 4"/>
          <p:cNvSpPr txBox="1"/>
          <p:nvPr/>
        </p:nvSpPr>
        <p:spPr>
          <a:xfrm>
            <a:off x="2173914" y="156024"/>
            <a:ext cx="13940172" cy="8267749"/>
          </a:xfrm>
          <a:prstGeom prst="rect">
            <a:avLst/>
          </a:prstGeom>
        </p:spPr>
        <p:txBody>
          <a:bodyPr lIns="0" tIns="0" rIns="0" bIns="0" rtlCol="0" anchor="t">
            <a:spAutoFit/>
          </a:bodyPr>
          <a:lstStyle/>
          <a:p>
            <a:pPr algn="l">
              <a:lnSpc>
                <a:spcPts val="7872"/>
              </a:lnSpc>
            </a:pPr>
            <a:r>
              <a:rPr lang="en-US" sz="5623" b="1">
                <a:solidFill>
                  <a:srgbClr val="000000"/>
                </a:solidFill>
                <a:latin typeface="Agrandir Bold"/>
                <a:ea typeface="Agrandir Bold"/>
                <a:cs typeface="Agrandir Bold"/>
                <a:sym typeface="Agrandir Bold"/>
              </a:rPr>
              <a:t>Metrics used to decide which featurization to use:</a:t>
            </a:r>
          </a:p>
          <a:p>
            <a:pPr marL="976541" lvl="1" indent="-488270" algn="l">
              <a:lnSpc>
                <a:spcPts val="6332"/>
              </a:lnSpc>
              <a:buFont typeface="Arial"/>
              <a:buChar char="•"/>
            </a:pPr>
            <a:r>
              <a:rPr lang="en-US" sz="4523" b="1">
                <a:solidFill>
                  <a:srgbClr val="000000"/>
                </a:solidFill>
                <a:latin typeface="Agrandir Bold"/>
                <a:ea typeface="Agrandir Bold"/>
                <a:cs typeface="Agrandir Bold"/>
                <a:sym typeface="Agrandir Bold"/>
              </a:rPr>
              <a:t>Cosine Similarity:</a:t>
            </a:r>
            <a:r>
              <a:rPr lang="en-US" sz="4523">
                <a:solidFill>
                  <a:srgbClr val="000000"/>
                </a:solidFill>
                <a:latin typeface="Agrandir"/>
                <a:ea typeface="Agrandir"/>
                <a:cs typeface="Agrandir"/>
                <a:sym typeface="Agrandir"/>
              </a:rPr>
              <a:t> Did this by checking if similar inputs have similar vectors (high cosine similarity) and dissimilar inputs have low similarity.</a:t>
            </a:r>
          </a:p>
          <a:p>
            <a:pPr algn="l">
              <a:lnSpc>
                <a:spcPts val="7872"/>
              </a:lnSpc>
            </a:pPr>
            <a:endParaRPr lang="en-US" sz="4523">
              <a:solidFill>
                <a:srgbClr val="000000"/>
              </a:solidFill>
              <a:latin typeface="Agrandir"/>
              <a:ea typeface="Agrandir"/>
              <a:cs typeface="Agrandir"/>
              <a:sym typeface="Agrandir"/>
            </a:endParaRPr>
          </a:p>
          <a:p>
            <a:pPr algn="l">
              <a:lnSpc>
                <a:spcPts val="7872"/>
              </a:lnSpc>
              <a:spcBef>
                <a:spcPct val="0"/>
              </a:spcBef>
            </a:pPr>
            <a:endParaRPr lang="en-US" sz="4523">
              <a:solidFill>
                <a:srgbClr val="000000"/>
              </a:solidFill>
              <a:latin typeface="Agrandir"/>
              <a:ea typeface="Agrandir"/>
              <a:cs typeface="Agrandir"/>
              <a:sym typeface="Agrandir"/>
            </a:endParaRPr>
          </a:p>
          <a:p>
            <a:pPr algn="l">
              <a:lnSpc>
                <a:spcPts val="7872"/>
              </a:lnSpc>
              <a:spcBef>
                <a:spcPct val="0"/>
              </a:spcBef>
            </a:pPr>
            <a:endParaRPr lang="en-US" sz="4523">
              <a:solidFill>
                <a:srgbClr val="000000"/>
              </a:solidFill>
              <a:latin typeface="Agrandir"/>
              <a:ea typeface="Agrandir"/>
              <a:cs typeface="Agrandir"/>
              <a:sym typeface="Agrandir"/>
            </a:endParaRPr>
          </a:p>
        </p:txBody>
      </p:sp>
      <p:sp>
        <p:nvSpPr>
          <p:cNvPr id="5" name="Freeform 5"/>
          <p:cNvSpPr/>
          <p:nvPr/>
        </p:nvSpPr>
        <p:spPr>
          <a:xfrm>
            <a:off x="0" y="5675042"/>
            <a:ext cx="18288000" cy="4594860"/>
          </a:xfrm>
          <a:custGeom>
            <a:avLst/>
            <a:gdLst/>
            <a:ahLst/>
            <a:cxnLst/>
            <a:rect l="l" t="t" r="r" b="b"/>
            <a:pathLst>
              <a:path w="18288000" h="4594860">
                <a:moveTo>
                  <a:pt x="0" y="0"/>
                </a:moveTo>
                <a:lnTo>
                  <a:pt x="18288000" y="0"/>
                </a:lnTo>
                <a:lnTo>
                  <a:pt x="18288000" y="4594860"/>
                </a:lnTo>
                <a:lnTo>
                  <a:pt x="0" y="4594860"/>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12275336" cy="10305418"/>
          </a:xfrm>
          <a:custGeom>
            <a:avLst/>
            <a:gdLst/>
            <a:ahLst/>
            <a:cxnLst/>
            <a:rect l="l" t="t" r="r" b="b"/>
            <a:pathLst>
              <a:path w="12275336" h="10305418">
                <a:moveTo>
                  <a:pt x="0" y="0"/>
                </a:moveTo>
                <a:lnTo>
                  <a:pt x="12275336" y="0"/>
                </a:lnTo>
                <a:lnTo>
                  <a:pt x="12275336" y="10305418"/>
                </a:lnTo>
                <a:lnTo>
                  <a:pt x="0" y="10305418"/>
                </a:lnTo>
                <a:lnTo>
                  <a:pt x="0" y="0"/>
                </a:lnTo>
                <a:close/>
              </a:path>
            </a:pathLst>
          </a:custGeom>
          <a:blipFill>
            <a:blip r:embed="rId2"/>
            <a:stretch>
              <a:fillRect r="-18382"/>
            </a:stretch>
          </a:blipFill>
        </p:spPr>
      </p:sp>
      <p:sp>
        <p:nvSpPr>
          <p:cNvPr id="3" name="TextBox 3"/>
          <p:cNvSpPr txBox="1"/>
          <p:nvPr/>
        </p:nvSpPr>
        <p:spPr>
          <a:xfrm>
            <a:off x="12275336" y="1381125"/>
            <a:ext cx="6012664" cy="2390775"/>
          </a:xfrm>
          <a:prstGeom prst="rect">
            <a:avLst/>
          </a:prstGeom>
        </p:spPr>
        <p:txBody>
          <a:bodyPr lIns="0" tIns="0" rIns="0" bIns="0" rtlCol="0" anchor="t">
            <a:spAutoFit/>
          </a:bodyPr>
          <a:lstStyle/>
          <a:p>
            <a:pPr algn="ctr">
              <a:lnSpc>
                <a:spcPts val="4560"/>
              </a:lnSpc>
              <a:spcBef>
                <a:spcPct val="0"/>
              </a:spcBef>
            </a:pPr>
            <a:r>
              <a:rPr lang="en-US" sz="3800" b="1">
                <a:solidFill>
                  <a:srgbClr val="000000"/>
                </a:solidFill>
                <a:latin typeface="Agrandir Bold"/>
                <a:ea typeface="Agrandir Bold"/>
                <a:cs typeface="Agrandir Bold"/>
                <a:sym typeface="Agrandir Bold"/>
              </a:rPr>
              <a:t>Cosine similarity of 5 randomly generated summaries across all 3 featurization methods:</a:t>
            </a:r>
          </a:p>
        </p:txBody>
      </p:sp>
      <p:sp>
        <p:nvSpPr>
          <p:cNvPr id="4" name="TextBox 4"/>
          <p:cNvSpPr txBox="1"/>
          <p:nvPr/>
        </p:nvSpPr>
        <p:spPr>
          <a:xfrm>
            <a:off x="12275336" y="5590859"/>
            <a:ext cx="6012664" cy="2428875"/>
          </a:xfrm>
          <a:prstGeom prst="rect">
            <a:avLst/>
          </a:prstGeom>
        </p:spPr>
        <p:txBody>
          <a:bodyPr lIns="0" tIns="0" rIns="0" bIns="0" rtlCol="0" anchor="t">
            <a:spAutoFit/>
          </a:bodyPr>
          <a:lstStyle/>
          <a:p>
            <a:pPr algn="ctr">
              <a:lnSpc>
                <a:spcPts val="3720"/>
              </a:lnSpc>
              <a:spcBef>
                <a:spcPct val="0"/>
              </a:spcBef>
            </a:pPr>
            <a:r>
              <a:rPr lang="en-US" sz="3100">
                <a:solidFill>
                  <a:srgbClr val="000000"/>
                </a:solidFill>
                <a:latin typeface="Agrandir"/>
                <a:ea typeface="Agrandir"/>
                <a:cs typeface="Agrandir"/>
                <a:sym typeface="Agrandir"/>
              </a:rPr>
              <a:t>Here, we can see that for the same summary pair, SBERT shows the highest cosine similarity while TF-IDF shows least cosine similarity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0" y="1276350"/>
            <a:ext cx="18288000" cy="7038341"/>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Agrandir"/>
                <a:ea typeface="Agrandir"/>
                <a:cs typeface="Agrandir"/>
                <a:sym typeface="Agrandir"/>
              </a:rPr>
              <a:t>We compared the performance of TF-IDF, USE, and SBERT on the same randomly generated summary pairs using cosine similarity. SBERT &amp; USE consistently assigned higher scores to semantically similar summaries, while TF-IDF struggled to capture context. This shows that SBERT &amp; USE are the most effective feature extraction methods for our session summary matching task. But since SBERT is not time efficient, we used USE since it shows similar results with less time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689231"/>
          </a:xfrm>
          <a:custGeom>
            <a:avLst/>
            <a:gdLst/>
            <a:ahLst/>
            <a:cxnLst/>
            <a:rect l="l" t="t" r="r" b="b"/>
            <a:pathLst>
              <a:path w="18288000" h="4689231">
                <a:moveTo>
                  <a:pt x="0" y="0"/>
                </a:moveTo>
                <a:lnTo>
                  <a:pt x="18288000" y="0"/>
                </a:lnTo>
                <a:lnTo>
                  <a:pt x="18288000" y="4689231"/>
                </a:lnTo>
                <a:lnTo>
                  <a:pt x="0" y="4689231"/>
                </a:lnTo>
                <a:lnTo>
                  <a:pt x="0" y="0"/>
                </a:lnTo>
                <a:close/>
              </a:path>
            </a:pathLst>
          </a:custGeom>
          <a:blipFill>
            <a:blip r:embed="rId2"/>
            <a:stretch>
              <a:fillRect/>
            </a:stretch>
          </a:blipFill>
        </p:spPr>
      </p:sp>
      <p:sp>
        <p:nvSpPr>
          <p:cNvPr id="3" name="Freeform 3"/>
          <p:cNvSpPr/>
          <p:nvPr/>
        </p:nvSpPr>
        <p:spPr>
          <a:xfrm>
            <a:off x="0" y="5526397"/>
            <a:ext cx="18288000" cy="4760603"/>
          </a:xfrm>
          <a:custGeom>
            <a:avLst/>
            <a:gdLst/>
            <a:ahLst/>
            <a:cxnLst/>
            <a:rect l="l" t="t" r="r" b="b"/>
            <a:pathLst>
              <a:path w="18288000" h="4760603">
                <a:moveTo>
                  <a:pt x="0" y="0"/>
                </a:moveTo>
                <a:lnTo>
                  <a:pt x="18288000" y="0"/>
                </a:lnTo>
                <a:lnTo>
                  <a:pt x="18288000" y="4760603"/>
                </a:lnTo>
                <a:lnTo>
                  <a:pt x="0" y="4760603"/>
                </a:lnTo>
                <a:lnTo>
                  <a:pt x="0" y="0"/>
                </a:lnTo>
                <a:close/>
              </a:path>
            </a:pathLst>
          </a:custGeom>
          <a:blipFill>
            <a:blip r:embed="rId3"/>
            <a:stretch>
              <a:fillRect/>
            </a:stretch>
          </a:blipFill>
        </p:spPr>
      </p:sp>
      <p:sp>
        <p:nvSpPr>
          <p:cNvPr id="4" name="TextBox 4"/>
          <p:cNvSpPr txBox="1"/>
          <p:nvPr/>
        </p:nvSpPr>
        <p:spPr>
          <a:xfrm>
            <a:off x="623709" y="4689031"/>
            <a:ext cx="16965216" cy="675640"/>
          </a:xfrm>
          <a:prstGeom prst="rect">
            <a:avLst/>
          </a:prstGeom>
        </p:spPr>
        <p:txBody>
          <a:bodyPr lIns="0" tIns="0" rIns="0" bIns="0" rtlCol="0" anchor="t">
            <a:spAutoFit/>
          </a:bodyPr>
          <a:lstStyle/>
          <a:p>
            <a:pPr algn="ctr">
              <a:lnSpc>
                <a:spcPts val="4760"/>
              </a:lnSpc>
              <a:spcBef>
                <a:spcPct val="0"/>
              </a:spcBef>
            </a:pPr>
            <a:r>
              <a:rPr lang="en-US" sz="3400" b="1">
                <a:solidFill>
                  <a:srgbClr val="000000"/>
                </a:solidFill>
                <a:latin typeface="Agrandir Bold"/>
                <a:ea typeface="Agrandir Bold"/>
                <a:cs typeface="Agrandir Bold"/>
                <a:sym typeface="Agrandir Bold"/>
              </a:rPr>
              <a:t>Here is the cosine similarity matrix for the first 10 summaries for comparisons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526104"/>
            <a:ext cx="18288000" cy="4617396"/>
          </a:xfrm>
          <a:custGeom>
            <a:avLst/>
            <a:gdLst/>
            <a:ahLst/>
            <a:cxnLst/>
            <a:rect l="l" t="t" r="r" b="b"/>
            <a:pathLst>
              <a:path w="18288000" h="4617396">
                <a:moveTo>
                  <a:pt x="0" y="0"/>
                </a:moveTo>
                <a:lnTo>
                  <a:pt x="18288000" y="0"/>
                </a:lnTo>
                <a:lnTo>
                  <a:pt x="18288000" y="4617396"/>
                </a:lnTo>
                <a:lnTo>
                  <a:pt x="0" y="4617396"/>
                </a:lnTo>
                <a:lnTo>
                  <a:pt x="0" y="0"/>
                </a:lnTo>
                <a:close/>
              </a:path>
            </a:pathLst>
          </a:custGeom>
          <a:blipFill>
            <a:blip r:embed="rId2"/>
            <a:stretch>
              <a:fillRect/>
            </a:stretch>
          </a:blipFill>
        </p:spPr>
      </p:sp>
      <p:sp>
        <p:nvSpPr>
          <p:cNvPr id="3" name="TextBox 3"/>
          <p:cNvSpPr txBox="1"/>
          <p:nvPr/>
        </p:nvSpPr>
        <p:spPr>
          <a:xfrm>
            <a:off x="0" y="6225223"/>
            <a:ext cx="18096905" cy="12401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grandir"/>
                <a:ea typeface="Agrandir"/>
                <a:cs typeface="Agrandir"/>
                <a:sym typeface="Agrandir"/>
              </a:rPr>
              <a:t>Here is the cosine similarity matrix for USE featurization for the first 10 summaries, which is significantly better than TF-IDF, faster than SBERT, while providing almost same results  </a:t>
            </a:r>
          </a:p>
        </p:txBody>
      </p:sp>
      <p:sp>
        <p:nvSpPr>
          <p:cNvPr id="4" name="TextBox 4"/>
          <p:cNvSpPr txBox="1"/>
          <p:nvPr/>
        </p:nvSpPr>
        <p:spPr>
          <a:xfrm>
            <a:off x="0" y="8148504"/>
            <a:ext cx="18096905" cy="12401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Agrandir"/>
                <a:ea typeface="Agrandir"/>
                <a:cs typeface="Agrandir"/>
                <a:sym typeface="Agrandir"/>
              </a:rPr>
              <a:t>Now that we have decided to use USE embeddings, we will focus on clustering this summary.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3051715" y="4399562"/>
            <a:ext cx="12184569" cy="1957877"/>
            <a:chOff x="0" y="0"/>
            <a:chExt cx="16246092" cy="2610502"/>
          </a:xfrm>
        </p:grpSpPr>
        <p:sp>
          <p:nvSpPr>
            <p:cNvPr id="4" name="TextBox 4"/>
            <p:cNvSpPr txBox="1"/>
            <p:nvPr/>
          </p:nvSpPr>
          <p:spPr>
            <a:xfrm>
              <a:off x="0" y="1921104"/>
              <a:ext cx="16246092" cy="689398"/>
            </a:xfrm>
            <a:prstGeom prst="rect">
              <a:avLst/>
            </a:prstGeom>
          </p:spPr>
          <p:txBody>
            <a:bodyPr lIns="0" tIns="0" rIns="0" bIns="0" rtlCol="0" anchor="t">
              <a:spAutoFit/>
            </a:bodyPr>
            <a:lstStyle/>
            <a:p>
              <a:pPr marL="0" lvl="0" indent="0" algn="l">
                <a:lnSpc>
                  <a:spcPts val="3920"/>
                </a:lnSpc>
                <a:spcBef>
                  <a:spcPct val="0"/>
                </a:spcBef>
              </a:pPr>
              <a:endParaRPr/>
            </a:p>
          </p:txBody>
        </p:sp>
        <p:sp>
          <p:nvSpPr>
            <p:cNvPr id="5" name="TextBox 5"/>
            <p:cNvSpPr txBox="1"/>
            <p:nvPr/>
          </p:nvSpPr>
          <p:spPr>
            <a:xfrm>
              <a:off x="0" y="-190500"/>
              <a:ext cx="16246092" cy="1600200"/>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CLUSTERING</a:t>
              </a:r>
            </a:p>
          </p:txBody>
        </p:sp>
      </p:gr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95278" y="479405"/>
            <a:ext cx="17892722" cy="10391775"/>
          </a:xfrm>
          <a:prstGeom prst="rect">
            <a:avLst/>
          </a:prstGeom>
        </p:spPr>
        <p:txBody>
          <a:bodyPr lIns="0" tIns="0" rIns="0" bIns="0" rtlCol="0" anchor="t">
            <a:spAutoFit/>
          </a:bodyPr>
          <a:lstStyle/>
          <a:p>
            <a:pPr algn="l">
              <a:lnSpc>
                <a:spcPts val="4560"/>
              </a:lnSpc>
              <a:spcBef>
                <a:spcPct val="0"/>
              </a:spcBef>
            </a:pPr>
            <a:r>
              <a:rPr lang="en-US" sz="3800" b="1">
                <a:solidFill>
                  <a:srgbClr val="000000"/>
                </a:solidFill>
                <a:latin typeface="Agrandir Bold"/>
                <a:ea typeface="Agrandir Bold"/>
                <a:cs typeface="Agrandir Bold"/>
                <a:sym typeface="Agrandir Bold"/>
              </a:rPr>
              <a:t>Clustering the Summaries:</a:t>
            </a:r>
          </a:p>
          <a:p>
            <a:pPr marL="820421" lvl="1" indent="-410210" algn="l">
              <a:lnSpc>
                <a:spcPts val="4560"/>
              </a:lnSpc>
              <a:buFont typeface="Arial"/>
              <a:buChar char="•"/>
            </a:pPr>
            <a:r>
              <a:rPr lang="en-US" sz="3800">
                <a:solidFill>
                  <a:srgbClr val="000000"/>
                </a:solidFill>
                <a:latin typeface="Agrandir"/>
                <a:ea typeface="Agrandir"/>
                <a:cs typeface="Agrandir"/>
                <a:sym typeface="Agrandir"/>
              </a:rPr>
              <a:t>Applied K-Means Clustering (k=14) to group summaries into 14 clusters (one for each session).</a:t>
            </a:r>
          </a:p>
          <a:p>
            <a:pPr marL="820421" lvl="1" indent="-410210" algn="l">
              <a:lnSpc>
                <a:spcPts val="4560"/>
              </a:lnSpc>
              <a:buFont typeface="Arial"/>
              <a:buChar char="•"/>
            </a:pPr>
            <a:r>
              <a:rPr lang="en-US" sz="3800">
                <a:solidFill>
                  <a:srgbClr val="000000"/>
                </a:solidFill>
                <a:latin typeface="Agrandir"/>
                <a:ea typeface="Agrandir"/>
                <a:cs typeface="Agrandir"/>
                <a:sym typeface="Agrandir"/>
              </a:rPr>
              <a:t>Each cluster represents a lecture/topic based on the semantic similarity of the summaries.</a:t>
            </a:r>
          </a:p>
          <a:p>
            <a:pPr algn="l">
              <a:lnSpc>
                <a:spcPts val="4559"/>
              </a:lnSpc>
            </a:pPr>
            <a:endParaRPr lang="en-US" sz="3800">
              <a:solidFill>
                <a:srgbClr val="000000"/>
              </a:solidFill>
              <a:latin typeface="Agrandir"/>
              <a:ea typeface="Agrandir"/>
              <a:cs typeface="Agrandir"/>
              <a:sym typeface="Agrandir"/>
            </a:endParaRPr>
          </a:p>
          <a:p>
            <a:pPr algn="l">
              <a:lnSpc>
                <a:spcPts val="4559"/>
              </a:lnSpc>
            </a:pPr>
            <a:r>
              <a:rPr lang="en-US" sz="3799" b="1">
                <a:solidFill>
                  <a:srgbClr val="000000"/>
                </a:solidFill>
                <a:latin typeface="Agrandir Bold"/>
                <a:ea typeface="Agrandir Bold"/>
                <a:cs typeface="Agrandir Bold"/>
                <a:sym typeface="Agrandir Bold"/>
              </a:rPr>
              <a:t>Why K-means?</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K-Means is a fast and scalable clustering algorithm.</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It works well when you have a predefined number of clusters, like our 14 lectures.</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Easy to implement and interpret.</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Universal Sentence Encoder (USE) gives us dense numeric vectors for each summary.</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K-Means naturally works on vectorized (numerical) data.</a:t>
            </a:r>
          </a:p>
          <a:p>
            <a:pPr marL="820416" lvl="1" indent="-410208" algn="l">
              <a:lnSpc>
                <a:spcPts val="4559"/>
              </a:lnSpc>
              <a:buFont typeface="Arial"/>
              <a:buChar char="•"/>
            </a:pPr>
            <a:r>
              <a:rPr lang="en-US" sz="3799">
                <a:solidFill>
                  <a:srgbClr val="000000"/>
                </a:solidFill>
                <a:latin typeface="Agrandir"/>
                <a:ea typeface="Agrandir"/>
                <a:cs typeface="Agrandir"/>
                <a:sym typeface="Agrandir"/>
              </a:rPr>
              <a:t>Each summary is embedded in a high-dimensional space → K-Means groups similar vectors together.</a:t>
            </a:r>
          </a:p>
          <a:p>
            <a:pPr algn="l">
              <a:lnSpc>
                <a:spcPts val="4559"/>
              </a:lnSpc>
            </a:pPr>
            <a:endParaRPr lang="en-US" sz="3799">
              <a:solidFill>
                <a:srgbClr val="000000"/>
              </a:solidFill>
              <a:latin typeface="Agrandir"/>
              <a:ea typeface="Agrandir"/>
              <a:cs typeface="Agrandir"/>
              <a:sym typeface="Agrandir"/>
            </a:endParaRPr>
          </a:p>
          <a:p>
            <a:pPr algn="l">
              <a:lnSpc>
                <a:spcPts val="4560"/>
              </a:lnSpc>
            </a:pPr>
            <a:endParaRPr lang="en-US" sz="3799">
              <a:solidFill>
                <a:srgbClr val="000000"/>
              </a:solidFill>
              <a:latin typeface="Agrandir"/>
              <a:ea typeface="Agrandir"/>
              <a:cs typeface="Agrandir"/>
              <a:sym typeface="Agrand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0" y="2996469"/>
            <a:ext cx="4275571" cy="427557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18830" t="-112599" r="-182995" b="-163313"/>
              </a:stretch>
            </a:blipFill>
          </p:spPr>
        </p:sp>
      </p:grpSp>
      <p:grpSp>
        <p:nvGrpSpPr>
          <p:cNvPr id="4" name="Group 4"/>
          <p:cNvGrpSpPr/>
          <p:nvPr/>
        </p:nvGrpSpPr>
        <p:grpSpPr>
          <a:xfrm>
            <a:off x="13993937" y="2996469"/>
            <a:ext cx="4294063" cy="42940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6747" b="-16747"/>
              </a:stretch>
            </a:blipFill>
          </p:spPr>
        </p:sp>
      </p:grpSp>
      <p:grpSp>
        <p:nvGrpSpPr>
          <p:cNvPr id="6" name="Group 6"/>
          <p:cNvGrpSpPr/>
          <p:nvPr/>
        </p:nvGrpSpPr>
        <p:grpSpPr>
          <a:xfrm>
            <a:off x="4679531" y="3005714"/>
            <a:ext cx="4312554" cy="43125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6666" b="-16666"/>
              </a:stretch>
            </a:blipFill>
          </p:spPr>
        </p:sp>
      </p:grpSp>
      <p:grpSp>
        <p:nvGrpSpPr>
          <p:cNvPr id="8" name="Group 8"/>
          <p:cNvGrpSpPr/>
          <p:nvPr/>
        </p:nvGrpSpPr>
        <p:grpSpPr>
          <a:xfrm>
            <a:off x="9350603" y="3019583"/>
            <a:ext cx="4284817" cy="42848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6445" r="-16445"/>
              </a:stretch>
            </a:blipFill>
          </p:spPr>
        </p:sp>
      </p:grpSp>
      <p:sp>
        <p:nvSpPr>
          <p:cNvPr id="10" name="TextBox 10"/>
          <p:cNvSpPr txBox="1"/>
          <p:nvPr/>
        </p:nvSpPr>
        <p:spPr>
          <a:xfrm>
            <a:off x="959067" y="7504082"/>
            <a:ext cx="2357438" cy="1104901"/>
          </a:xfrm>
          <a:prstGeom prst="rect">
            <a:avLst/>
          </a:prstGeom>
        </p:spPr>
        <p:txBody>
          <a:bodyPr lIns="0" tIns="0" rIns="0" bIns="0" rtlCol="0" anchor="t">
            <a:spAutoFit/>
          </a:bodyPr>
          <a:lstStyle/>
          <a:p>
            <a:pPr algn="ctr">
              <a:lnSpc>
                <a:spcPts val="4199"/>
              </a:lnSpc>
            </a:pPr>
            <a:r>
              <a:rPr lang="en-US" sz="2999">
                <a:solidFill>
                  <a:srgbClr val="000000"/>
                </a:solidFill>
                <a:latin typeface="Agrandir"/>
                <a:ea typeface="Agrandir"/>
                <a:cs typeface="Agrandir"/>
                <a:sym typeface="Agrandir"/>
              </a:rPr>
              <a:t>Het kotadiya </a:t>
            </a:r>
          </a:p>
          <a:p>
            <a:pPr algn="ctr">
              <a:lnSpc>
                <a:spcPts val="4199"/>
              </a:lnSpc>
              <a:spcBef>
                <a:spcPct val="0"/>
              </a:spcBef>
            </a:pPr>
            <a:r>
              <a:rPr lang="en-US" sz="2999">
                <a:solidFill>
                  <a:srgbClr val="000000"/>
                </a:solidFill>
                <a:latin typeface="Agrandir"/>
                <a:ea typeface="Agrandir"/>
                <a:cs typeface="Agrandir"/>
                <a:sym typeface="Agrandir"/>
              </a:rPr>
              <a:t>23B0610</a:t>
            </a:r>
          </a:p>
        </p:txBody>
      </p:sp>
      <p:sp>
        <p:nvSpPr>
          <p:cNvPr id="11" name="TextBox 11"/>
          <p:cNvSpPr txBox="1"/>
          <p:nvPr/>
        </p:nvSpPr>
        <p:spPr>
          <a:xfrm>
            <a:off x="5606451" y="7504082"/>
            <a:ext cx="2458715" cy="1104901"/>
          </a:xfrm>
          <a:prstGeom prst="rect">
            <a:avLst/>
          </a:prstGeom>
        </p:spPr>
        <p:txBody>
          <a:bodyPr lIns="0" tIns="0" rIns="0" bIns="0" rtlCol="0" anchor="t">
            <a:spAutoFit/>
          </a:bodyPr>
          <a:lstStyle/>
          <a:p>
            <a:pPr algn="ctr">
              <a:lnSpc>
                <a:spcPts val="4199"/>
              </a:lnSpc>
            </a:pPr>
            <a:r>
              <a:rPr lang="en-US" sz="2999">
                <a:solidFill>
                  <a:srgbClr val="000000"/>
                </a:solidFill>
                <a:latin typeface="Agrandir"/>
                <a:ea typeface="Agrandir"/>
                <a:cs typeface="Agrandir"/>
                <a:sym typeface="Agrandir"/>
              </a:rPr>
              <a:t>Kanishk Sehra</a:t>
            </a:r>
          </a:p>
          <a:p>
            <a:pPr algn="ctr">
              <a:lnSpc>
                <a:spcPts val="4199"/>
              </a:lnSpc>
              <a:spcBef>
                <a:spcPct val="0"/>
              </a:spcBef>
            </a:pPr>
            <a:r>
              <a:rPr lang="en-US" sz="2999">
                <a:solidFill>
                  <a:srgbClr val="000000"/>
                </a:solidFill>
                <a:latin typeface="Agrandir"/>
                <a:ea typeface="Agrandir"/>
                <a:cs typeface="Agrandir"/>
                <a:sym typeface="Agrandir"/>
              </a:rPr>
              <a:t>23B0699</a:t>
            </a:r>
          </a:p>
        </p:txBody>
      </p:sp>
      <p:sp>
        <p:nvSpPr>
          <p:cNvPr id="12" name="TextBox 12"/>
          <p:cNvSpPr txBox="1"/>
          <p:nvPr/>
        </p:nvSpPr>
        <p:spPr>
          <a:xfrm>
            <a:off x="10469372" y="7504082"/>
            <a:ext cx="2047280" cy="1104901"/>
          </a:xfrm>
          <a:prstGeom prst="rect">
            <a:avLst/>
          </a:prstGeom>
        </p:spPr>
        <p:txBody>
          <a:bodyPr lIns="0" tIns="0" rIns="0" bIns="0" rtlCol="0" anchor="t">
            <a:spAutoFit/>
          </a:bodyPr>
          <a:lstStyle/>
          <a:p>
            <a:pPr algn="ctr">
              <a:lnSpc>
                <a:spcPts val="4199"/>
              </a:lnSpc>
            </a:pPr>
            <a:r>
              <a:rPr lang="en-US" sz="2999">
                <a:solidFill>
                  <a:srgbClr val="000000"/>
                </a:solidFill>
                <a:latin typeface="Agrandir"/>
                <a:ea typeface="Agrandir"/>
                <a:cs typeface="Agrandir"/>
                <a:sym typeface="Agrandir"/>
              </a:rPr>
              <a:t>Karan Patel</a:t>
            </a:r>
          </a:p>
          <a:p>
            <a:pPr algn="ctr">
              <a:lnSpc>
                <a:spcPts val="4199"/>
              </a:lnSpc>
              <a:spcBef>
                <a:spcPct val="0"/>
              </a:spcBef>
            </a:pPr>
            <a:r>
              <a:rPr lang="en-US" sz="2999">
                <a:solidFill>
                  <a:srgbClr val="000000"/>
                </a:solidFill>
                <a:latin typeface="Agrandir"/>
                <a:ea typeface="Agrandir"/>
                <a:cs typeface="Agrandir"/>
                <a:sym typeface="Agrandir"/>
              </a:rPr>
              <a:t>23B0632</a:t>
            </a:r>
          </a:p>
        </p:txBody>
      </p:sp>
      <p:sp>
        <p:nvSpPr>
          <p:cNvPr id="13" name="TextBox 13"/>
          <p:cNvSpPr txBox="1"/>
          <p:nvPr/>
        </p:nvSpPr>
        <p:spPr>
          <a:xfrm>
            <a:off x="14769108" y="7504082"/>
            <a:ext cx="2743721" cy="1104901"/>
          </a:xfrm>
          <a:prstGeom prst="rect">
            <a:avLst/>
          </a:prstGeom>
        </p:spPr>
        <p:txBody>
          <a:bodyPr lIns="0" tIns="0" rIns="0" bIns="0" rtlCol="0" anchor="t">
            <a:spAutoFit/>
          </a:bodyPr>
          <a:lstStyle/>
          <a:p>
            <a:pPr algn="ctr">
              <a:lnSpc>
                <a:spcPts val="4199"/>
              </a:lnSpc>
            </a:pPr>
            <a:r>
              <a:rPr lang="en-US" sz="2999">
                <a:solidFill>
                  <a:srgbClr val="000000"/>
                </a:solidFill>
                <a:latin typeface="Agrandir"/>
                <a:ea typeface="Agrandir"/>
                <a:cs typeface="Agrandir"/>
                <a:sym typeface="Agrandir"/>
              </a:rPr>
              <a:t>Vishwat Dubey </a:t>
            </a:r>
          </a:p>
          <a:p>
            <a:pPr algn="ctr">
              <a:lnSpc>
                <a:spcPts val="4199"/>
              </a:lnSpc>
              <a:spcBef>
                <a:spcPct val="0"/>
              </a:spcBef>
            </a:pPr>
            <a:r>
              <a:rPr lang="en-US" sz="2999">
                <a:solidFill>
                  <a:srgbClr val="000000"/>
                </a:solidFill>
                <a:latin typeface="Agrandir"/>
                <a:ea typeface="Agrandir"/>
                <a:cs typeface="Agrandir"/>
                <a:sym typeface="Agrandir"/>
              </a:rPr>
              <a:t>23B0674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57175" y="447675"/>
            <a:ext cx="10370582" cy="1390650"/>
          </a:xfrm>
          <a:prstGeom prst="rect">
            <a:avLst/>
          </a:prstGeom>
        </p:spPr>
        <p:txBody>
          <a:bodyPr lIns="0" tIns="0" rIns="0" bIns="0" rtlCol="0" anchor="t">
            <a:spAutoFit/>
          </a:bodyPr>
          <a:lstStyle/>
          <a:p>
            <a:pPr algn="l">
              <a:lnSpc>
                <a:spcPts val="5159"/>
              </a:lnSpc>
            </a:pPr>
            <a:r>
              <a:rPr lang="en-US" sz="4299" b="1">
                <a:solidFill>
                  <a:srgbClr val="000000"/>
                </a:solidFill>
                <a:latin typeface="Agrandir Bold"/>
                <a:ea typeface="Agrandir Bold"/>
                <a:cs typeface="Agrandir Bold"/>
                <a:sym typeface="Agrandir Bold"/>
              </a:rPr>
              <a:t>How to decide the number of clusters?</a:t>
            </a:r>
          </a:p>
          <a:p>
            <a:pPr algn="l">
              <a:lnSpc>
                <a:spcPts val="4919"/>
              </a:lnSpc>
            </a:pPr>
            <a:endParaRPr lang="en-US" sz="4299" b="1">
              <a:solidFill>
                <a:srgbClr val="000000"/>
              </a:solidFill>
              <a:latin typeface="Agrandir Bold"/>
              <a:ea typeface="Agrandir Bold"/>
              <a:cs typeface="Agrandir Bold"/>
              <a:sym typeface="Agrandir Bold"/>
            </a:endParaRPr>
          </a:p>
        </p:txBody>
      </p:sp>
      <p:sp>
        <p:nvSpPr>
          <p:cNvPr id="3" name="TextBox 3"/>
          <p:cNvSpPr txBox="1"/>
          <p:nvPr/>
        </p:nvSpPr>
        <p:spPr>
          <a:xfrm>
            <a:off x="0" y="2110105"/>
            <a:ext cx="18288000" cy="7392670"/>
          </a:xfrm>
          <a:prstGeom prst="rect">
            <a:avLst/>
          </a:prstGeom>
        </p:spPr>
        <p:txBody>
          <a:bodyPr lIns="0" tIns="0" rIns="0" bIns="0" rtlCol="0" anchor="t">
            <a:spAutoFit/>
          </a:bodyPr>
          <a:lstStyle/>
          <a:p>
            <a:pPr marL="863596" lvl="1" indent="-431798" algn="l">
              <a:lnSpc>
                <a:spcPts val="5599"/>
              </a:lnSpc>
              <a:buAutoNum type="arabicPeriod"/>
            </a:pPr>
            <a:r>
              <a:rPr lang="en-US" sz="3999" b="1">
                <a:solidFill>
                  <a:srgbClr val="000000"/>
                </a:solidFill>
                <a:latin typeface="Canva Sans Bold"/>
                <a:ea typeface="Canva Sans Bold"/>
                <a:cs typeface="Canva Sans Bold"/>
                <a:sym typeface="Canva Sans Bold"/>
              </a:rPr>
              <a:t>Elbow Method:</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This uses a Within-Cluster Sum of Squares (WCSS), which measures how tightly the data points are clustered around the centroids.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The idea is to plot WCSS against the number of clusters (k) and look for an "elbow" point — where the rate of decrease sharply changes, suggesting a good number of clusters.</a:t>
            </a:r>
          </a:p>
          <a:p>
            <a:pPr marL="863596" lvl="1" indent="-431798" algn="l">
              <a:lnSpc>
                <a:spcPts val="5599"/>
              </a:lnSpc>
              <a:buAutoNum type="arabicPeriod"/>
            </a:pPr>
            <a:r>
              <a:rPr lang="en-US" sz="3999">
                <a:solidFill>
                  <a:srgbClr val="000000"/>
                </a:solidFill>
                <a:latin typeface="Canva Sans"/>
                <a:ea typeface="Canva Sans"/>
                <a:cs typeface="Canva Sans"/>
                <a:sym typeface="Canva Sans"/>
              </a:rPr>
              <a:t> </a:t>
            </a:r>
            <a:r>
              <a:rPr lang="en-US" sz="3999" b="1">
                <a:solidFill>
                  <a:srgbClr val="000000"/>
                </a:solidFill>
                <a:latin typeface="Canva Sans Bold"/>
                <a:ea typeface="Canva Sans Bold"/>
                <a:cs typeface="Canva Sans Bold"/>
                <a:sym typeface="Canva Sans Bold"/>
              </a:rPr>
              <a:t>Silhouette Score: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This evaluates how well each point fits within its cluster compared to other clusters.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It ranges from -1 to 1, where higher values indicate better-defined clusters.</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r>
              <a:rPr lang="en-US" sz="3399">
                <a:solidFill>
                  <a:srgbClr val="000000"/>
                </a:solidFill>
                <a:latin typeface="Canva Sans"/>
                <a:ea typeface="Canva Sans"/>
                <a:cs typeface="Canva Sans"/>
                <a:sym typeface="Canva Sans"/>
              </a:rPr>
              <a:t>  So we use this method to decide how many clusters/lectures we should divide this into</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446520"/>
          </a:xfrm>
          <a:custGeom>
            <a:avLst/>
            <a:gdLst/>
            <a:ahLst/>
            <a:cxnLst/>
            <a:rect l="l" t="t" r="r" b="b"/>
            <a:pathLst>
              <a:path w="18288000" h="6446520">
                <a:moveTo>
                  <a:pt x="0" y="0"/>
                </a:moveTo>
                <a:lnTo>
                  <a:pt x="18288000" y="0"/>
                </a:lnTo>
                <a:lnTo>
                  <a:pt x="18288000" y="6446520"/>
                </a:lnTo>
                <a:lnTo>
                  <a:pt x="0" y="6446520"/>
                </a:lnTo>
                <a:lnTo>
                  <a:pt x="0" y="0"/>
                </a:lnTo>
                <a:close/>
              </a:path>
            </a:pathLst>
          </a:custGeom>
          <a:blipFill>
            <a:blip r:embed="rId2"/>
            <a:stretch>
              <a:fillRect/>
            </a:stretch>
          </a:blipFill>
        </p:spPr>
      </p:sp>
      <p:sp>
        <p:nvSpPr>
          <p:cNvPr id="3" name="TextBox 3"/>
          <p:cNvSpPr txBox="1"/>
          <p:nvPr/>
        </p:nvSpPr>
        <p:spPr>
          <a:xfrm>
            <a:off x="0" y="6664647"/>
            <a:ext cx="18288000"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 better Silhouette score means better results, so we take the number of clusters(k) such that we get maximum silhouette score. </a:t>
            </a:r>
          </a:p>
        </p:txBody>
      </p:sp>
      <p:sp>
        <p:nvSpPr>
          <p:cNvPr id="4" name="TextBox 4"/>
          <p:cNvSpPr txBox="1"/>
          <p:nvPr/>
        </p:nvSpPr>
        <p:spPr>
          <a:xfrm>
            <a:off x="366670" y="8381398"/>
            <a:ext cx="17554661"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Here, it is at k=14 when we get the highest score; that is why we took a number of clusters as 14. which indeed makes sense practically as well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8661" y="179248"/>
            <a:ext cx="18259339" cy="138430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After the clustering is done, we plot t-SNE &amp; UMAP plot for better visualization of clusters</a:t>
            </a:r>
          </a:p>
        </p:txBody>
      </p:sp>
      <p:sp>
        <p:nvSpPr>
          <p:cNvPr id="3" name="TextBox 3"/>
          <p:cNvSpPr txBox="1"/>
          <p:nvPr/>
        </p:nvSpPr>
        <p:spPr>
          <a:xfrm>
            <a:off x="276362" y="2121535"/>
            <a:ext cx="18011638" cy="9279255"/>
          </a:xfrm>
          <a:prstGeom prst="rect">
            <a:avLst/>
          </a:prstGeom>
        </p:spPr>
        <p:txBody>
          <a:bodyPr lIns="0" tIns="0" rIns="0" bIns="0" rtlCol="0" anchor="t">
            <a:spAutoFit/>
          </a:bodyPr>
          <a:lstStyle/>
          <a:p>
            <a:pPr marL="712470" lvl="1" indent="-356235" algn="l">
              <a:lnSpc>
                <a:spcPts val="4620"/>
              </a:lnSpc>
              <a:buAutoNum type="arabicPeriod"/>
            </a:pPr>
            <a:r>
              <a:rPr lang="en-US" sz="3300" b="1">
                <a:solidFill>
                  <a:srgbClr val="000000"/>
                </a:solidFill>
                <a:latin typeface="Canva Sans Bold"/>
                <a:ea typeface="Canva Sans Bold"/>
                <a:cs typeface="Canva Sans Bold"/>
                <a:sym typeface="Canva Sans Bold"/>
              </a:rPr>
              <a:t>t-SNE</a:t>
            </a:r>
          </a:p>
          <a:p>
            <a:pPr algn="l">
              <a:lnSpc>
                <a:spcPts val="4620"/>
              </a:lnSpc>
            </a:pPr>
            <a:endParaRPr lang="en-US" sz="3300" b="1">
              <a:solidFill>
                <a:srgbClr val="000000"/>
              </a:solidFill>
              <a:latin typeface="Canva Sans Bold"/>
              <a:ea typeface="Canva Sans Bold"/>
              <a:cs typeface="Canva Sans Bold"/>
              <a:sym typeface="Canva Sans Bold"/>
            </a:endParaRP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t-SNE stands for t-distributed Stochastic Neighbor Embedding.</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It's a dimensionality reduction technique.</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Mostly used to visualize high-dimensional data (like word embeddings, image features, etc.) in 2D or 3D.</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It tries to preserve local structures in data, meaning it keeps similar points close together in the low-dimensional projection.</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It's especially good for visualizing clusters or patterns in complex data.</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Points that are close together in the original space should appear close together in the plot.</a:t>
            </a:r>
          </a:p>
          <a:p>
            <a:pPr marL="712470" lvl="1" indent="-356235" algn="l">
              <a:lnSpc>
                <a:spcPts val="4620"/>
              </a:lnSpc>
              <a:buFont typeface="Arial"/>
              <a:buChar char="•"/>
            </a:pPr>
            <a:r>
              <a:rPr lang="en-US" sz="3300">
                <a:solidFill>
                  <a:srgbClr val="000000"/>
                </a:solidFill>
                <a:latin typeface="Canva Sans"/>
                <a:ea typeface="Canva Sans"/>
                <a:cs typeface="Canva Sans"/>
                <a:sym typeface="Canva Sans"/>
              </a:rPr>
              <a:t>It’s not a curve in the mathematical sense — more of a visual representation.</a:t>
            </a:r>
          </a:p>
          <a:p>
            <a:pPr algn="l">
              <a:lnSpc>
                <a:spcPts val="4620"/>
              </a:lnSpc>
            </a:pPr>
            <a:r>
              <a:rPr lang="en-US" sz="3300">
                <a:solidFill>
                  <a:srgbClr val="000000"/>
                </a:solidFill>
                <a:latin typeface="Canva Sans"/>
                <a:ea typeface="Canva Sans"/>
                <a:cs typeface="Canva Sans"/>
                <a:sym typeface="Canva Sans"/>
              </a:rPr>
              <a:t>       close originally.</a:t>
            </a:r>
          </a:p>
          <a:p>
            <a:pPr algn="l">
              <a:lnSpc>
                <a:spcPts val="4620"/>
              </a:lnSpc>
            </a:pPr>
            <a:endParaRPr lang="en-US" sz="3300">
              <a:solidFill>
                <a:srgbClr val="000000"/>
              </a:solidFill>
              <a:latin typeface="Canva Sans"/>
              <a:ea typeface="Canva Sans"/>
              <a:cs typeface="Canva Sans"/>
              <a:sym typeface="Canva Sans"/>
            </a:endParaRPr>
          </a:p>
          <a:p>
            <a:pPr algn="l">
              <a:lnSpc>
                <a:spcPts val="4620"/>
              </a:lnSpc>
            </a:pPr>
            <a:endParaRPr lang="en-US" sz="3300">
              <a:solidFill>
                <a:srgbClr val="000000"/>
              </a:solidFill>
              <a:latin typeface="Canva Sans"/>
              <a:ea typeface="Canva Sans"/>
              <a:cs typeface="Canva Sans"/>
              <a:sym typeface="Canva Sans"/>
            </a:endParaRPr>
          </a:p>
          <a:p>
            <a:pPr algn="l">
              <a:lnSpc>
                <a:spcPts val="4620"/>
              </a:lnSpc>
            </a:pPr>
            <a:endParaRPr lang="en-US" sz="3300">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0" y="628967"/>
            <a:ext cx="18288000" cy="838136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2. UMAP</a:t>
            </a:r>
          </a:p>
          <a:p>
            <a:pPr algn="l">
              <a:lnSpc>
                <a:spcPts val="4759"/>
              </a:lnSpc>
            </a:pPr>
            <a:endParaRPr lang="en-US" sz="3399" b="1">
              <a:solidFill>
                <a:srgbClr val="000000"/>
              </a:solidFill>
              <a:latin typeface="Canva Sans Bold"/>
              <a:ea typeface="Canva Sans Bold"/>
              <a:cs typeface="Canva Sans Bold"/>
              <a:sym typeface="Canva Sans Bold"/>
            </a:endParaRP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UMAP is a dimensionality reduction technique, similar to t-SNE, but it's often faster and preserves more global structure. It's particularly useful for visualizing high-dimensional data like embeddings, document vectors, or gene expressions.</a:t>
            </a:r>
          </a:p>
          <a:p>
            <a:pPr algn="ctr">
              <a:lnSpc>
                <a:spcPts val="4759"/>
              </a:lnSpc>
            </a:pPr>
            <a:r>
              <a:rPr lang="en-US" sz="3399" b="1">
                <a:solidFill>
                  <a:srgbClr val="000000"/>
                </a:solidFill>
                <a:latin typeface="Canva Sans Bold"/>
                <a:ea typeface="Canva Sans Bold"/>
                <a:cs typeface="Canva Sans Bold"/>
                <a:sym typeface="Canva Sans Bold"/>
              </a:rPr>
              <a:t>How It Works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Construct a Graph in high-dimensional space:</a:t>
            </a:r>
          </a:p>
          <a:p>
            <a:pPr marL="1468119" lvl="2" indent="-489373" algn="l">
              <a:lnSpc>
                <a:spcPts val="4759"/>
              </a:lnSpc>
              <a:buFont typeface="Arial"/>
              <a:buChar char="⚬"/>
            </a:pPr>
            <a:r>
              <a:rPr lang="en-US" sz="3399">
                <a:solidFill>
                  <a:srgbClr val="000000"/>
                </a:solidFill>
                <a:latin typeface="Canva Sans"/>
                <a:ea typeface="Canva Sans"/>
                <a:cs typeface="Canva Sans"/>
                <a:sym typeface="Canva Sans"/>
              </a:rPr>
              <a:t>It models the local neighborhood of each data point.</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Optimize a Low-Dimensional Graph:</a:t>
            </a:r>
          </a:p>
          <a:p>
            <a:pPr marL="1468119" lvl="2" indent="-489373" algn="l">
              <a:lnSpc>
                <a:spcPts val="4759"/>
              </a:lnSpc>
              <a:buFont typeface="Arial"/>
              <a:buChar char="⚬"/>
            </a:pPr>
            <a:r>
              <a:rPr lang="en-US" sz="3399">
                <a:solidFill>
                  <a:srgbClr val="000000"/>
                </a:solidFill>
                <a:latin typeface="Canva Sans"/>
                <a:ea typeface="Canva Sans"/>
                <a:cs typeface="Canva Sans"/>
                <a:sym typeface="Canva Sans"/>
              </a:rPr>
              <a:t>UMAP tries to preserve this neighborhood structure in a low-dimensional space (typically 2D or 3D).</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Uses Manifold Theory + Fuzzy Topology to find a layout that keeps points close if they were </a:t>
            </a:r>
          </a:p>
          <a:p>
            <a:pPr algn="ctr">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950294" y="0"/>
            <a:ext cx="14387413" cy="10287000"/>
          </a:xfrm>
          <a:custGeom>
            <a:avLst/>
            <a:gdLst/>
            <a:ahLst/>
            <a:cxnLst/>
            <a:rect l="l" t="t" r="r" b="b"/>
            <a:pathLst>
              <a:path w="14387413" h="10287000">
                <a:moveTo>
                  <a:pt x="0" y="0"/>
                </a:moveTo>
                <a:lnTo>
                  <a:pt x="14387412" y="0"/>
                </a:lnTo>
                <a:lnTo>
                  <a:pt x="14387412" y="10287000"/>
                </a:lnTo>
                <a:lnTo>
                  <a:pt x="0" y="10287000"/>
                </a:lnTo>
                <a:lnTo>
                  <a:pt x="0" y="0"/>
                </a:lnTo>
                <a:close/>
              </a:path>
            </a:pathLst>
          </a:custGeom>
          <a:blipFill>
            <a:blip r:embed="rId2"/>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962848" y="0"/>
            <a:ext cx="14362304" cy="10287000"/>
          </a:xfrm>
          <a:custGeom>
            <a:avLst/>
            <a:gdLst/>
            <a:ahLst/>
            <a:cxnLst/>
            <a:rect l="l" t="t" r="r" b="b"/>
            <a:pathLst>
              <a:path w="14362304" h="10287000">
                <a:moveTo>
                  <a:pt x="0" y="0"/>
                </a:moveTo>
                <a:lnTo>
                  <a:pt x="14362304" y="0"/>
                </a:lnTo>
                <a:lnTo>
                  <a:pt x="14362304" y="10287000"/>
                </a:lnTo>
                <a:lnTo>
                  <a:pt x="0" y="10287000"/>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3291569" y="2061780"/>
            <a:ext cx="11704863" cy="7783734"/>
          </a:xfrm>
          <a:custGeom>
            <a:avLst/>
            <a:gdLst/>
            <a:ahLst/>
            <a:cxnLst/>
            <a:rect l="l" t="t" r="r" b="b"/>
            <a:pathLst>
              <a:path w="11704863" h="7783734">
                <a:moveTo>
                  <a:pt x="0" y="0"/>
                </a:moveTo>
                <a:lnTo>
                  <a:pt x="11704862" y="0"/>
                </a:lnTo>
                <a:lnTo>
                  <a:pt x="11704862" y="7783734"/>
                </a:lnTo>
                <a:lnTo>
                  <a:pt x="0" y="7783734"/>
                </a:lnTo>
                <a:lnTo>
                  <a:pt x="0" y="0"/>
                </a:lnTo>
                <a:close/>
              </a:path>
            </a:pathLst>
          </a:custGeom>
          <a:blipFill>
            <a:blip r:embed="rId2"/>
            <a:stretch>
              <a:fillRect/>
            </a:stretch>
          </a:blipFill>
        </p:spPr>
      </p:sp>
      <p:sp>
        <p:nvSpPr>
          <p:cNvPr id="3" name="TextBox 3"/>
          <p:cNvSpPr txBox="1"/>
          <p:nvPr/>
        </p:nvSpPr>
        <p:spPr>
          <a:xfrm>
            <a:off x="38100" y="75565"/>
            <a:ext cx="18249900" cy="1811020"/>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For better visualization of overlapping, we add a convex hull to each cluster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2316480"/>
            <a:ext cx="18288000" cy="7589520"/>
          </a:xfrm>
          <a:custGeom>
            <a:avLst/>
            <a:gdLst/>
            <a:ahLst/>
            <a:cxnLst/>
            <a:rect l="l" t="t" r="r" b="b"/>
            <a:pathLst>
              <a:path w="18288000" h="7589520">
                <a:moveTo>
                  <a:pt x="0" y="0"/>
                </a:moveTo>
                <a:lnTo>
                  <a:pt x="18288000" y="0"/>
                </a:lnTo>
                <a:lnTo>
                  <a:pt x="18288000" y="7589520"/>
                </a:lnTo>
                <a:lnTo>
                  <a:pt x="0" y="7589520"/>
                </a:lnTo>
                <a:lnTo>
                  <a:pt x="0" y="0"/>
                </a:lnTo>
                <a:close/>
              </a:path>
            </a:pathLst>
          </a:custGeom>
          <a:blipFill>
            <a:blip r:embed="rId2"/>
            <a:stretch>
              <a:fillRect/>
            </a:stretch>
          </a:blipFill>
        </p:spPr>
      </p:sp>
      <p:sp>
        <p:nvSpPr>
          <p:cNvPr id="3" name="TextBox 3"/>
          <p:cNvSpPr txBox="1"/>
          <p:nvPr/>
        </p:nvSpPr>
        <p:spPr>
          <a:xfrm>
            <a:off x="338018" y="178753"/>
            <a:ext cx="7967782" cy="1368417"/>
          </a:xfrm>
          <a:prstGeom prst="rect">
            <a:avLst/>
          </a:prstGeom>
        </p:spPr>
        <p:txBody>
          <a:bodyPr wrap="square" lIns="0" tIns="0" rIns="0" bIns="0" rtlCol="0" anchor="t">
            <a:spAutoFit/>
          </a:bodyPr>
          <a:lstStyle/>
          <a:p>
            <a:pPr algn="ctr">
              <a:lnSpc>
                <a:spcPts val="11200"/>
              </a:lnSpc>
            </a:pPr>
            <a:r>
              <a:rPr lang="en-US" sz="8000" b="1" dirty="0">
                <a:solidFill>
                  <a:srgbClr val="000000"/>
                </a:solidFill>
                <a:latin typeface="Canva Sans Bold"/>
                <a:ea typeface="Canva Sans Bold"/>
                <a:cs typeface="Canva Sans Bold"/>
                <a:sym typeface="Canva Sans Bold"/>
              </a:rPr>
              <a:t>OBSERVATIONS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609947"/>
            <a:ext cx="8803016" cy="9067107"/>
          </a:xfrm>
          <a:custGeom>
            <a:avLst/>
            <a:gdLst/>
            <a:ahLst/>
            <a:cxnLst/>
            <a:rect l="l" t="t" r="r" b="b"/>
            <a:pathLst>
              <a:path w="8803016" h="9067107">
                <a:moveTo>
                  <a:pt x="0" y="0"/>
                </a:moveTo>
                <a:lnTo>
                  <a:pt x="8803016" y="0"/>
                </a:lnTo>
                <a:lnTo>
                  <a:pt x="8803016" y="9067106"/>
                </a:lnTo>
                <a:lnTo>
                  <a:pt x="0" y="9067106"/>
                </a:lnTo>
                <a:lnTo>
                  <a:pt x="0" y="0"/>
                </a:lnTo>
                <a:close/>
              </a:path>
            </a:pathLst>
          </a:custGeom>
          <a:blipFill>
            <a:blip r:embed="rId2"/>
            <a:stretch>
              <a:fillRect/>
            </a:stretch>
          </a:blipFill>
        </p:spPr>
      </p:sp>
      <p:sp>
        <p:nvSpPr>
          <p:cNvPr id="3" name="TextBox 3"/>
          <p:cNvSpPr txBox="1"/>
          <p:nvPr/>
        </p:nvSpPr>
        <p:spPr>
          <a:xfrm>
            <a:off x="8381777" y="2128258"/>
            <a:ext cx="9670275" cy="89814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We also got information on how many summaries lie in each lecture labeled 0-13.</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We stored this information in “Cluster_Summary_Counts.csv”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Cluster 9 is the largest, possibly representing a broad or common topic.</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Cluster 12 is the smallest, which might indicate a niche or very specific theme.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Most clusters have between 40 and 57 summaries, suggesting relatively balanced grouping.</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We also store all the clustered summaries in the file Clustered_Summaries.csv </a:t>
            </a:r>
          </a:p>
          <a:p>
            <a:pPr algn="l">
              <a:lnSpc>
                <a:spcPts val="4759"/>
              </a:lnSpc>
            </a:pPr>
            <a:endParaRPr lang="en-US" sz="3399">
              <a:solidFill>
                <a:srgbClr val="000000"/>
              </a:solidFill>
              <a:latin typeface="Canva Sans"/>
              <a:ea typeface="Canva Sans"/>
              <a:cs typeface="Canva Sans"/>
              <a:sym typeface="Canva Sans"/>
            </a:endParaRP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1688935"/>
            <a:ext cx="8395613" cy="4576988"/>
          </a:xfrm>
          <a:custGeom>
            <a:avLst/>
            <a:gdLst/>
            <a:ahLst/>
            <a:cxnLst/>
            <a:rect l="l" t="t" r="r" b="b"/>
            <a:pathLst>
              <a:path w="8395613" h="4576988">
                <a:moveTo>
                  <a:pt x="0" y="0"/>
                </a:moveTo>
                <a:lnTo>
                  <a:pt x="8395613" y="0"/>
                </a:lnTo>
                <a:lnTo>
                  <a:pt x="8395613" y="4576988"/>
                </a:lnTo>
                <a:lnTo>
                  <a:pt x="0" y="4576988"/>
                </a:lnTo>
                <a:lnTo>
                  <a:pt x="0" y="0"/>
                </a:lnTo>
                <a:close/>
              </a:path>
            </a:pathLst>
          </a:custGeom>
          <a:blipFill>
            <a:blip r:embed="rId2"/>
            <a:stretch>
              <a:fillRect b="-16255"/>
            </a:stretch>
          </a:blipFill>
        </p:spPr>
      </p:sp>
      <p:sp>
        <p:nvSpPr>
          <p:cNvPr id="3" name="TextBox 3"/>
          <p:cNvSpPr txBox="1"/>
          <p:nvPr/>
        </p:nvSpPr>
        <p:spPr>
          <a:xfrm>
            <a:off x="423988" y="366114"/>
            <a:ext cx="674416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Labeling the clusters</a:t>
            </a:r>
          </a:p>
        </p:txBody>
      </p:sp>
      <p:sp>
        <p:nvSpPr>
          <p:cNvPr id="4" name="TextBox 4"/>
          <p:cNvSpPr txBox="1"/>
          <p:nvPr/>
        </p:nvSpPr>
        <p:spPr>
          <a:xfrm>
            <a:off x="8395613" y="1367473"/>
            <a:ext cx="9892387" cy="6766408"/>
          </a:xfrm>
          <a:prstGeom prst="rect">
            <a:avLst/>
          </a:prstGeom>
        </p:spPr>
        <p:txBody>
          <a:bodyPr lIns="0" tIns="0" rIns="0" bIns="0" rtlCol="0" anchor="t">
            <a:spAutoFit/>
          </a:bodyPr>
          <a:lstStyle/>
          <a:p>
            <a:pPr algn="l">
              <a:lnSpc>
                <a:spcPts val="4172"/>
              </a:lnSpc>
            </a:pPr>
            <a:endParaRPr/>
          </a:p>
          <a:p>
            <a:pPr algn="l">
              <a:lnSpc>
                <a:spcPts val="4172"/>
              </a:lnSpc>
            </a:pPr>
            <a:r>
              <a:rPr lang="en-US" sz="2980">
                <a:solidFill>
                  <a:srgbClr val="000000"/>
                </a:solidFill>
                <a:latin typeface="Canva Sans"/>
                <a:ea typeface="Canva Sans"/>
                <a:cs typeface="Canva Sans"/>
                <a:sym typeface="Canva Sans"/>
              </a:rPr>
              <a:t>Function: generate_cluster_nametags_with_keybert(df, num_keywords=3)</a:t>
            </a:r>
          </a:p>
          <a:p>
            <a:pPr marL="643396" lvl="1" indent="-321698" algn="l">
              <a:lnSpc>
                <a:spcPts val="4172"/>
              </a:lnSpc>
              <a:buFont typeface="Arial"/>
              <a:buChar char="•"/>
            </a:pPr>
            <a:r>
              <a:rPr lang="en-US" sz="2980">
                <a:solidFill>
                  <a:srgbClr val="000000"/>
                </a:solidFill>
                <a:latin typeface="Canva Sans"/>
                <a:ea typeface="Canva Sans"/>
                <a:cs typeface="Canva Sans"/>
                <a:sym typeface="Canva Sans"/>
              </a:rPr>
              <a:t>Loops through each unique cluster label in the DataFrame.</a:t>
            </a:r>
          </a:p>
          <a:p>
            <a:pPr marL="643396" lvl="1" indent="-321698" algn="l">
              <a:lnSpc>
                <a:spcPts val="4172"/>
              </a:lnSpc>
              <a:buFont typeface="Arial"/>
              <a:buChar char="•"/>
            </a:pPr>
            <a:r>
              <a:rPr lang="en-US" sz="2980">
                <a:solidFill>
                  <a:srgbClr val="000000"/>
                </a:solidFill>
                <a:latin typeface="Canva Sans"/>
                <a:ea typeface="Canva Sans"/>
                <a:cs typeface="Canva Sans"/>
                <a:sym typeface="Canva Sans"/>
              </a:rPr>
              <a:t>Gathers all session summaries for that cluster.</a:t>
            </a:r>
          </a:p>
          <a:p>
            <a:pPr marL="643396" lvl="1" indent="-321698" algn="l">
              <a:lnSpc>
                <a:spcPts val="4172"/>
              </a:lnSpc>
              <a:buFont typeface="Arial"/>
              <a:buChar char="•"/>
            </a:pPr>
            <a:r>
              <a:rPr lang="en-US" sz="2980">
                <a:solidFill>
                  <a:srgbClr val="000000"/>
                </a:solidFill>
                <a:latin typeface="Canva Sans"/>
                <a:ea typeface="Canva Sans"/>
                <a:cs typeface="Canva Sans"/>
                <a:sym typeface="Canva Sans"/>
              </a:rPr>
              <a:t>Uses KeyBERT (with the all-MiniLM-L6-v2 model) to:</a:t>
            </a:r>
          </a:p>
          <a:p>
            <a:pPr marL="1286793" lvl="2" indent="-428931" algn="l">
              <a:lnSpc>
                <a:spcPts val="4172"/>
              </a:lnSpc>
              <a:buFont typeface="Arial"/>
              <a:buChar char="⚬"/>
            </a:pPr>
            <a:r>
              <a:rPr lang="en-US" sz="2980">
                <a:solidFill>
                  <a:srgbClr val="000000"/>
                </a:solidFill>
                <a:latin typeface="Canva Sans"/>
                <a:ea typeface="Canva Sans"/>
                <a:cs typeface="Canva Sans"/>
                <a:sym typeface="Canva Sans"/>
              </a:rPr>
              <a:t>Join all the text in the cluster</a:t>
            </a:r>
          </a:p>
          <a:p>
            <a:pPr marL="1286793" lvl="2" indent="-428931" algn="l">
              <a:lnSpc>
                <a:spcPts val="4172"/>
              </a:lnSpc>
              <a:buFont typeface="Arial"/>
              <a:buChar char="⚬"/>
            </a:pPr>
            <a:r>
              <a:rPr lang="en-US" sz="2980">
                <a:solidFill>
                  <a:srgbClr val="000000"/>
                </a:solidFill>
                <a:latin typeface="Canva Sans"/>
                <a:ea typeface="Canva Sans"/>
                <a:cs typeface="Canva Sans"/>
                <a:sym typeface="Canva Sans"/>
              </a:rPr>
              <a:t>Extract top N keywords/phrases</a:t>
            </a:r>
          </a:p>
          <a:p>
            <a:pPr marL="643396" lvl="1" indent="-321698" algn="l">
              <a:lnSpc>
                <a:spcPts val="4172"/>
              </a:lnSpc>
              <a:buFont typeface="Arial"/>
              <a:buChar char="•"/>
            </a:pPr>
            <a:r>
              <a:rPr lang="en-US" sz="2980">
                <a:solidFill>
                  <a:srgbClr val="000000"/>
                </a:solidFill>
                <a:latin typeface="Canva Sans"/>
                <a:ea typeface="Canva Sans"/>
                <a:cs typeface="Canva Sans"/>
                <a:sym typeface="Canva Sans"/>
              </a:rPr>
              <a:t>Builds a cluster name using these keywords.</a:t>
            </a:r>
          </a:p>
          <a:p>
            <a:pPr marL="643396" lvl="1" indent="-321698" algn="l">
              <a:lnSpc>
                <a:spcPts val="4172"/>
              </a:lnSpc>
              <a:buFont typeface="Arial"/>
              <a:buChar char="•"/>
            </a:pPr>
            <a:r>
              <a:rPr lang="en-US" sz="2980">
                <a:solidFill>
                  <a:srgbClr val="000000"/>
                </a:solidFill>
                <a:latin typeface="Canva Sans"/>
                <a:ea typeface="Canva Sans"/>
                <a:cs typeface="Canva Sans"/>
                <a:sym typeface="Canva Sans"/>
              </a:rPr>
              <a:t>Handles errors or empty clusters gracefully.</a:t>
            </a:r>
          </a:p>
          <a:p>
            <a:pPr algn="l">
              <a:lnSpc>
                <a:spcPts val="4172"/>
              </a:lnSpc>
            </a:pPr>
            <a:endParaRPr lang="en-US" sz="2980">
              <a:solidFill>
                <a:srgbClr val="000000"/>
              </a:solidFill>
              <a:latin typeface="Canva Sans"/>
              <a:ea typeface="Canva Sans"/>
              <a:cs typeface="Canva Sans"/>
              <a:sym typeface="Canva Sans"/>
            </a:endParaRPr>
          </a:p>
        </p:txBody>
      </p:sp>
      <p:sp>
        <p:nvSpPr>
          <p:cNvPr id="5" name="TextBox 5"/>
          <p:cNvSpPr txBox="1"/>
          <p:nvPr/>
        </p:nvSpPr>
        <p:spPr>
          <a:xfrm>
            <a:off x="563352" y="6756147"/>
            <a:ext cx="7268909"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When we cluster our summaries, it provides numbers 0-13 randomly which is quite inconvenient, so we give each cluster a name based on its content.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65632"/>
            <a:ext cx="6780460" cy="1756428"/>
            <a:chOff x="0" y="0"/>
            <a:chExt cx="9040614" cy="2341904"/>
          </a:xfrm>
        </p:grpSpPr>
        <p:sp>
          <p:nvSpPr>
            <p:cNvPr id="3" name="TextBox 3"/>
            <p:cNvSpPr txBox="1"/>
            <p:nvPr/>
          </p:nvSpPr>
          <p:spPr>
            <a:xfrm>
              <a:off x="0" y="-190500"/>
              <a:ext cx="9040614" cy="1600200"/>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Sections </a:t>
              </a:r>
            </a:p>
          </p:txBody>
        </p:sp>
        <p:sp>
          <p:nvSpPr>
            <p:cNvPr id="4" name="TextBox 4"/>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endParaRPr/>
            </a:p>
          </p:txBody>
        </p:sp>
      </p:grpSp>
      <p:grpSp>
        <p:nvGrpSpPr>
          <p:cNvPr id="5" name="Group 5"/>
          <p:cNvGrpSpPr/>
          <p:nvPr/>
        </p:nvGrpSpPr>
        <p:grpSpPr>
          <a:xfrm>
            <a:off x="9809000" y="2776259"/>
            <a:ext cx="6907145" cy="868440"/>
            <a:chOff x="0" y="0"/>
            <a:chExt cx="9209527" cy="1157920"/>
          </a:xfrm>
        </p:grpSpPr>
        <p:sp>
          <p:nvSpPr>
            <p:cNvPr id="6" name="Freeform 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Approach</a:t>
              </a:r>
            </a:p>
          </p:txBody>
        </p:sp>
        <p:sp>
          <p:nvSpPr>
            <p:cNvPr id="8" name="TextBox 8"/>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1</a:t>
              </a:r>
            </a:p>
          </p:txBody>
        </p:sp>
      </p:grpSp>
      <p:grpSp>
        <p:nvGrpSpPr>
          <p:cNvPr id="9" name="Group 9"/>
          <p:cNvGrpSpPr/>
          <p:nvPr/>
        </p:nvGrpSpPr>
        <p:grpSpPr>
          <a:xfrm>
            <a:off x="9809000" y="4064940"/>
            <a:ext cx="6907145" cy="868440"/>
            <a:chOff x="0" y="0"/>
            <a:chExt cx="9209527" cy="1157920"/>
          </a:xfrm>
        </p:grpSpPr>
        <p:sp>
          <p:nvSpPr>
            <p:cNvPr id="10" name="TextBox 10"/>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EDA </a:t>
              </a:r>
            </a:p>
          </p:txBody>
        </p:sp>
        <p:sp>
          <p:nvSpPr>
            <p:cNvPr id="11" name="Freeform 11"/>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2</a:t>
              </a:r>
            </a:p>
          </p:txBody>
        </p:sp>
      </p:grpSp>
      <p:grpSp>
        <p:nvGrpSpPr>
          <p:cNvPr id="13" name="Group 13"/>
          <p:cNvGrpSpPr/>
          <p:nvPr/>
        </p:nvGrpSpPr>
        <p:grpSpPr>
          <a:xfrm>
            <a:off x="9809000" y="5353620"/>
            <a:ext cx="6907145" cy="868440"/>
            <a:chOff x="0" y="0"/>
            <a:chExt cx="9209527" cy="1157920"/>
          </a:xfrm>
        </p:grpSpPr>
        <p:sp>
          <p:nvSpPr>
            <p:cNvPr id="14" name="TextBox 14"/>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Model</a:t>
              </a:r>
            </a:p>
          </p:txBody>
        </p:sp>
        <p:sp>
          <p:nvSpPr>
            <p:cNvPr id="15" name="Freeform 15"/>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3</a:t>
              </a:r>
            </a:p>
          </p:txBody>
        </p:sp>
      </p:grpSp>
      <p:grpSp>
        <p:nvGrpSpPr>
          <p:cNvPr id="17" name="Group 17"/>
          <p:cNvGrpSpPr/>
          <p:nvPr/>
        </p:nvGrpSpPr>
        <p:grpSpPr>
          <a:xfrm>
            <a:off x="9809000" y="6642301"/>
            <a:ext cx="6907145" cy="868440"/>
            <a:chOff x="0" y="0"/>
            <a:chExt cx="9209527" cy="1157920"/>
          </a:xfrm>
        </p:grpSpPr>
        <p:sp>
          <p:nvSpPr>
            <p:cNvPr id="18" name="TextBox 18"/>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Web-app</a:t>
              </a:r>
            </a:p>
          </p:txBody>
        </p:sp>
        <p:sp>
          <p:nvSpPr>
            <p:cNvPr id="19" name="Freeform 19"/>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4</a:t>
              </a:r>
            </a:p>
          </p:txBody>
        </p:sp>
      </p:grpSp>
      <p:grpSp>
        <p:nvGrpSpPr>
          <p:cNvPr id="21" name="Group 21"/>
          <p:cNvGrpSpPr/>
          <p:nvPr/>
        </p:nvGrpSpPr>
        <p:grpSpPr>
          <a:xfrm>
            <a:off x="9809000" y="7929841"/>
            <a:ext cx="6754745" cy="849278"/>
            <a:chOff x="0" y="0"/>
            <a:chExt cx="9006327" cy="1132371"/>
          </a:xfrm>
        </p:grpSpPr>
        <p:sp>
          <p:nvSpPr>
            <p:cNvPr id="22" name="TextBox 22"/>
            <p:cNvSpPr txBox="1"/>
            <p:nvPr/>
          </p:nvSpPr>
          <p:spPr>
            <a:xfrm>
              <a:off x="1598252" y="131445"/>
              <a:ext cx="7408075" cy="726606"/>
            </a:xfrm>
            <a:prstGeom prst="rect">
              <a:avLst/>
            </a:prstGeom>
          </p:spPr>
          <p:txBody>
            <a:bodyPr lIns="0" tIns="0" rIns="0" bIns="0" rtlCol="0" anchor="t">
              <a:spAutoFit/>
            </a:bodyPr>
            <a:lstStyle/>
            <a:p>
              <a:pPr algn="l">
                <a:lnSpc>
                  <a:spcPts val="4107"/>
                </a:lnSpc>
              </a:pPr>
              <a:r>
                <a:rPr lang="en-US" sz="2933">
                  <a:solidFill>
                    <a:srgbClr val="2B2B2B"/>
                  </a:solidFill>
                  <a:latin typeface="Agrandir"/>
                  <a:ea typeface="Agrandir"/>
                  <a:cs typeface="Agrandir"/>
                  <a:sym typeface="Agrandir"/>
                </a:rPr>
                <a:t>Conclusions &amp; Problems faced</a:t>
              </a:r>
            </a:p>
          </p:txBody>
        </p:sp>
        <p:sp>
          <p:nvSpPr>
            <p:cNvPr id="23" name="Freeform 23"/>
            <p:cNvSpPr/>
            <p:nvPr/>
          </p:nvSpPr>
          <p:spPr>
            <a:xfrm>
              <a:off x="0" y="0"/>
              <a:ext cx="1099429" cy="1132371"/>
            </a:xfrm>
            <a:custGeom>
              <a:avLst/>
              <a:gdLst/>
              <a:ahLst/>
              <a:cxnLst/>
              <a:rect l="l" t="t" r="r" b="b"/>
              <a:pathLst>
                <a:path w="1099429" h="1132371">
                  <a:moveTo>
                    <a:pt x="0" y="0"/>
                  </a:moveTo>
                  <a:lnTo>
                    <a:pt x="1099429" y="0"/>
                  </a:lnTo>
                  <a:lnTo>
                    <a:pt x="1099429" y="1132371"/>
                  </a:lnTo>
                  <a:lnTo>
                    <a:pt x="0" y="1132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343554" y="361237"/>
              <a:ext cx="412322" cy="343222"/>
            </a:xfrm>
            <a:prstGeom prst="rect">
              <a:avLst/>
            </a:prstGeom>
          </p:spPr>
          <p:txBody>
            <a:bodyPr lIns="0" tIns="0" rIns="0" bIns="0" rtlCol="0" anchor="t">
              <a:spAutoFit/>
            </a:bodyPr>
            <a:lstStyle/>
            <a:p>
              <a:pPr algn="ctr">
                <a:lnSpc>
                  <a:spcPts val="1916"/>
                </a:lnSpc>
              </a:pPr>
              <a:r>
                <a:rPr lang="en-US" sz="1369" b="1">
                  <a:solidFill>
                    <a:srgbClr val="2B2B2B"/>
                  </a:solidFill>
                  <a:latin typeface="Agrandir Bold"/>
                  <a:ea typeface="Agrandir Bold"/>
                  <a:cs typeface="Agrandir Bold"/>
                  <a:sym typeface="Agrandir Bold"/>
                </a:rPr>
                <a:t>5</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4549140"/>
            <a:ext cx="18288000" cy="4709160"/>
          </a:xfrm>
          <a:custGeom>
            <a:avLst/>
            <a:gdLst/>
            <a:ahLst/>
            <a:cxnLst/>
            <a:rect l="l" t="t" r="r" b="b"/>
            <a:pathLst>
              <a:path w="18288000" h="4709160">
                <a:moveTo>
                  <a:pt x="0" y="0"/>
                </a:moveTo>
                <a:lnTo>
                  <a:pt x="18288000" y="0"/>
                </a:lnTo>
                <a:lnTo>
                  <a:pt x="18288000" y="4709160"/>
                </a:lnTo>
                <a:lnTo>
                  <a:pt x="0" y="4709160"/>
                </a:lnTo>
                <a:lnTo>
                  <a:pt x="0" y="0"/>
                </a:lnTo>
                <a:close/>
              </a:path>
            </a:pathLst>
          </a:custGeom>
          <a:blipFill>
            <a:blip r:embed="rId2"/>
            <a:stretch>
              <a:fillRect/>
            </a:stretch>
          </a:blipFill>
        </p:spPr>
      </p:sp>
      <p:sp>
        <p:nvSpPr>
          <p:cNvPr id="3" name="TextBox 3"/>
          <p:cNvSpPr txBox="1"/>
          <p:nvPr/>
        </p:nvSpPr>
        <p:spPr>
          <a:xfrm>
            <a:off x="455927" y="162370"/>
            <a:ext cx="17376146" cy="4379153"/>
          </a:xfrm>
          <a:prstGeom prst="rect">
            <a:avLst/>
          </a:prstGeom>
        </p:spPr>
        <p:txBody>
          <a:bodyPr lIns="0" tIns="0" rIns="0" bIns="0" rtlCol="0" anchor="t">
            <a:spAutoFit/>
          </a:bodyPr>
          <a:lstStyle/>
          <a:p>
            <a:pPr algn="l">
              <a:lnSpc>
                <a:spcPts val="4224"/>
              </a:lnSpc>
            </a:pPr>
            <a:r>
              <a:rPr lang="en-US" sz="3017" b="1">
                <a:solidFill>
                  <a:srgbClr val="000000"/>
                </a:solidFill>
                <a:latin typeface="Canva Sans Bold"/>
                <a:ea typeface="Canva Sans Bold"/>
                <a:cs typeface="Canva Sans Bold"/>
                <a:sym typeface="Canva Sans Bold"/>
              </a:rPr>
              <a:t>Exploring Topic Density Across Session Clusters with BERT and KeyBERT</a:t>
            </a:r>
          </a:p>
          <a:p>
            <a:pPr algn="l">
              <a:lnSpc>
                <a:spcPts val="3384"/>
              </a:lnSpc>
            </a:pPr>
            <a:r>
              <a:rPr lang="en-US" sz="2417">
                <a:solidFill>
                  <a:srgbClr val="000000"/>
                </a:solidFill>
                <a:latin typeface="Canva Sans"/>
                <a:ea typeface="Canva Sans"/>
                <a:cs typeface="Canva Sans"/>
                <a:sym typeface="Canva Sans"/>
              </a:rPr>
              <a:t>Objective:</a:t>
            </a:r>
          </a:p>
          <a:p>
            <a:pPr algn="l">
              <a:lnSpc>
                <a:spcPts val="3384"/>
              </a:lnSpc>
            </a:pPr>
            <a:r>
              <a:rPr lang="en-US" sz="2417">
                <a:solidFill>
                  <a:srgbClr val="000000"/>
                </a:solidFill>
                <a:latin typeface="Canva Sans"/>
                <a:ea typeface="Canva Sans"/>
                <a:cs typeface="Canva Sans"/>
                <a:sym typeface="Canva Sans"/>
              </a:rPr>
              <a:t> The aim was to analyze the thematic depth—or topic density—within various session clusters. To achieve this, we sought an effective approach to visualize the number and quality of contextually relevant keywords present in each cluster.</a:t>
            </a:r>
          </a:p>
          <a:p>
            <a:pPr algn="l">
              <a:lnSpc>
                <a:spcPts val="3384"/>
              </a:lnSpc>
            </a:pPr>
            <a:r>
              <a:rPr lang="en-US" sz="2417">
                <a:solidFill>
                  <a:srgbClr val="000000"/>
                </a:solidFill>
                <a:latin typeface="Canva Sans"/>
                <a:ea typeface="Canva Sans"/>
                <a:cs typeface="Canva Sans"/>
                <a:sym typeface="Canva Sans"/>
              </a:rPr>
              <a:t>Tools Utilized:</a:t>
            </a:r>
          </a:p>
          <a:p>
            <a:pPr marL="521920" lvl="1" indent="-260960" algn="l">
              <a:lnSpc>
                <a:spcPts val="3384"/>
              </a:lnSpc>
              <a:buFont typeface="Arial"/>
              <a:buChar char="•"/>
            </a:pPr>
            <a:r>
              <a:rPr lang="en-US" sz="2417">
                <a:solidFill>
                  <a:srgbClr val="000000"/>
                </a:solidFill>
                <a:latin typeface="Canva Sans"/>
                <a:ea typeface="Canva Sans"/>
                <a:cs typeface="Canva Sans"/>
                <a:sym typeface="Canva Sans"/>
              </a:rPr>
              <a:t>BERT (all-MiniLM-L6-v2): Used to create semantic embeddings of session summaries.</a:t>
            </a:r>
          </a:p>
          <a:p>
            <a:pPr marL="521920" lvl="1" indent="-260960" algn="l">
              <a:lnSpc>
                <a:spcPts val="3384"/>
              </a:lnSpc>
              <a:buFont typeface="Arial"/>
              <a:buChar char="•"/>
            </a:pPr>
            <a:r>
              <a:rPr lang="en-US" sz="2417">
                <a:solidFill>
                  <a:srgbClr val="000000"/>
                </a:solidFill>
                <a:latin typeface="Canva Sans"/>
                <a:ea typeface="Canva Sans"/>
                <a:cs typeface="Canva Sans"/>
                <a:sym typeface="Canva Sans"/>
              </a:rPr>
              <a:t>KeyBERT: Leveraged for keyword extraction based on semantic relevance using BERT embeddings.</a:t>
            </a:r>
          </a:p>
          <a:p>
            <a:pPr marL="521920" lvl="1" indent="-260960" algn="l">
              <a:lnSpc>
                <a:spcPts val="3384"/>
              </a:lnSpc>
              <a:buFont typeface="Arial"/>
              <a:buChar char="•"/>
            </a:pPr>
            <a:r>
              <a:rPr lang="en-US" sz="2417">
                <a:solidFill>
                  <a:srgbClr val="000000"/>
                </a:solidFill>
                <a:latin typeface="Canva Sans"/>
                <a:ea typeface="Canva Sans"/>
                <a:cs typeface="Canva Sans"/>
                <a:sym typeface="Canva Sans"/>
              </a:rPr>
              <a:t>Plotly: Employed to generate an interactive bubble chart for visual representation of topic density.</a:t>
            </a:r>
          </a:p>
          <a:p>
            <a:pPr algn="l">
              <a:lnSpc>
                <a:spcPts val="3384"/>
              </a:lnSpc>
            </a:pPr>
            <a:endParaRPr lang="en-US" sz="2417">
              <a:solidFill>
                <a:srgbClr val="000000"/>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pic>
        <p:nvPicPr>
          <p:cNvPr id="3" name="Picture 3"/>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grpSp>
        <p:nvGrpSpPr>
          <p:cNvPr id="5" name="Group 5"/>
          <p:cNvGrpSpPr/>
          <p:nvPr/>
        </p:nvGrpSpPr>
        <p:grpSpPr>
          <a:xfrm>
            <a:off x="3051715" y="4612447"/>
            <a:ext cx="12184569" cy="1957877"/>
            <a:chOff x="0" y="0"/>
            <a:chExt cx="16246092" cy="2610502"/>
          </a:xfrm>
        </p:grpSpPr>
        <p:sp>
          <p:nvSpPr>
            <p:cNvPr id="6" name="TextBox 6"/>
            <p:cNvSpPr txBox="1"/>
            <p:nvPr/>
          </p:nvSpPr>
          <p:spPr>
            <a:xfrm>
              <a:off x="0" y="1921104"/>
              <a:ext cx="16246092" cy="689398"/>
            </a:xfrm>
            <a:prstGeom prst="rect">
              <a:avLst/>
            </a:prstGeom>
          </p:spPr>
          <p:txBody>
            <a:bodyPr lIns="0" tIns="0" rIns="0" bIns="0" rtlCol="0" anchor="t">
              <a:spAutoFit/>
            </a:bodyPr>
            <a:lstStyle/>
            <a:p>
              <a:pPr marL="0" lvl="0" indent="0" algn="l">
                <a:lnSpc>
                  <a:spcPts val="3920"/>
                </a:lnSpc>
                <a:spcBef>
                  <a:spcPct val="0"/>
                </a:spcBef>
              </a:pPr>
              <a:endParaRPr/>
            </a:p>
          </p:txBody>
        </p:sp>
        <p:sp>
          <p:nvSpPr>
            <p:cNvPr id="7" name="TextBox 7"/>
            <p:cNvSpPr txBox="1"/>
            <p:nvPr/>
          </p:nvSpPr>
          <p:spPr>
            <a:xfrm>
              <a:off x="0" y="-190500"/>
              <a:ext cx="16246092" cy="1600200"/>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PREDICTION</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48432" y="-76200"/>
            <a:ext cx="17791136" cy="10663237"/>
          </a:xfrm>
          <a:prstGeom prst="rect">
            <a:avLst/>
          </a:prstGeom>
        </p:spPr>
        <p:txBody>
          <a:bodyPr lIns="0" tIns="0" rIns="0" bIns="0" rtlCol="0" anchor="t">
            <a:spAutoFit/>
          </a:bodyPr>
          <a:lstStyle/>
          <a:p>
            <a:pPr algn="l">
              <a:lnSpc>
                <a:spcPts val="4703"/>
              </a:lnSpc>
            </a:pPr>
            <a:r>
              <a:rPr lang="en-US" sz="3359" b="1">
                <a:solidFill>
                  <a:srgbClr val="000000"/>
                </a:solidFill>
                <a:latin typeface="Canva Sans Bold"/>
                <a:ea typeface="Canva Sans Bold"/>
                <a:cs typeface="Canva Sans Bold"/>
                <a:sym typeface="Canva Sans Bold"/>
              </a:rPr>
              <a:t>Cluster Prediction Process Overview</a:t>
            </a:r>
          </a:p>
          <a:p>
            <a:pPr algn="l">
              <a:lnSpc>
                <a:spcPts val="4703"/>
              </a:lnSpc>
            </a:pPr>
            <a:r>
              <a:rPr lang="en-US" sz="3359">
                <a:solidFill>
                  <a:srgbClr val="000000"/>
                </a:solidFill>
                <a:latin typeface="Canva Sans"/>
                <a:ea typeface="Canva Sans"/>
                <a:cs typeface="Canva Sans"/>
                <a:sym typeface="Canva Sans"/>
              </a:rPr>
              <a:t>1. Cluster Assignment (Topic Prediction)</a:t>
            </a:r>
          </a:p>
          <a:p>
            <a:pPr algn="l">
              <a:lnSpc>
                <a:spcPts val="4703"/>
              </a:lnSpc>
            </a:pPr>
            <a:r>
              <a:rPr lang="en-US" sz="3359">
                <a:solidFill>
                  <a:srgbClr val="000000"/>
                </a:solidFill>
                <a:latin typeface="Canva Sans"/>
                <a:ea typeface="Canva Sans"/>
                <a:cs typeface="Canva Sans"/>
                <a:sym typeface="Canva Sans"/>
              </a:rPr>
              <a:t>To determine which cluster (or topic) a new session summary belongs to, the summary is first embedded into a high-dimensional vector space using a pre-trained language model(</a:t>
            </a:r>
            <a:r>
              <a:rPr lang="en-US" sz="3359" b="1">
                <a:solidFill>
                  <a:srgbClr val="000000"/>
                </a:solidFill>
                <a:latin typeface="Canva Sans Bold"/>
                <a:ea typeface="Canva Sans Bold"/>
                <a:cs typeface="Canva Sans Bold"/>
                <a:sym typeface="Canva Sans Bold"/>
              </a:rPr>
              <a:t>USE</a:t>
            </a:r>
            <a:r>
              <a:rPr lang="en-US" sz="3359">
                <a:solidFill>
                  <a:srgbClr val="000000"/>
                </a:solidFill>
                <a:latin typeface="Canva Sans"/>
                <a:ea typeface="Canva Sans"/>
                <a:cs typeface="Canva Sans"/>
                <a:sym typeface="Canva Sans"/>
              </a:rPr>
              <a:t>). This vector is then compared to the centroids of all pre-defined clusters using similarity measures. The summary is assigned to the cluster whose centroid is most similar, indicating that its content closely aligns with the core themes of that group.</a:t>
            </a:r>
          </a:p>
          <a:p>
            <a:pPr algn="l">
              <a:lnSpc>
                <a:spcPts val="4703"/>
              </a:lnSpc>
            </a:pPr>
            <a:r>
              <a:rPr lang="en-US" sz="3359">
                <a:solidFill>
                  <a:srgbClr val="000000"/>
                </a:solidFill>
                <a:latin typeface="Canva Sans"/>
                <a:ea typeface="Canva Sans"/>
                <a:cs typeface="Canva Sans"/>
                <a:sym typeface="Canva Sans"/>
              </a:rPr>
              <a:t>2. Prediction Confidence (Cosine Similarity to Centroid)</a:t>
            </a:r>
          </a:p>
          <a:p>
            <a:pPr algn="l">
              <a:lnSpc>
                <a:spcPts val="4703"/>
              </a:lnSpc>
            </a:pPr>
            <a:r>
              <a:rPr lang="en-US" sz="3359">
                <a:solidFill>
                  <a:srgbClr val="000000"/>
                </a:solidFill>
                <a:latin typeface="Canva Sans"/>
                <a:ea typeface="Canva Sans"/>
                <a:cs typeface="Canva Sans"/>
                <a:sym typeface="Canva Sans"/>
              </a:rPr>
              <a:t>Once a summary is assigned to a cluster, the confidence of this prediction is quantified by calculating the cosine similarity between the summary's vector and the centroid of the predicted cluster. This value represents how well the summary fits within the cluster:</a:t>
            </a:r>
          </a:p>
          <a:p>
            <a:pPr marL="725294" lvl="1" indent="-362647" algn="l">
              <a:lnSpc>
                <a:spcPts val="4703"/>
              </a:lnSpc>
              <a:buFont typeface="Arial"/>
              <a:buChar char="•"/>
            </a:pPr>
            <a:r>
              <a:rPr lang="en-US" sz="3359">
                <a:solidFill>
                  <a:srgbClr val="000000"/>
                </a:solidFill>
                <a:latin typeface="Canva Sans"/>
                <a:ea typeface="Canva Sans"/>
                <a:cs typeface="Canva Sans"/>
                <a:sym typeface="Canva Sans"/>
              </a:rPr>
              <a:t>A high confidence score suggests strong alignment with the cluster’s thematic content.</a:t>
            </a:r>
          </a:p>
          <a:p>
            <a:pPr marL="725294" lvl="1" indent="-362647" algn="l">
              <a:lnSpc>
                <a:spcPts val="4703"/>
              </a:lnSpc>
              <a:buFont typeface="Arial"/>
              <a:buChar char="•"/>
            </a:pPr>
            <a:r>
              <a:rPr lang="en-US" sz="3359">
                <a:solidFill>
                  <a:srgbClr val="000000"/>
                </a:solidFill>
                <a:latin typeface="Canva Sans"/>
                <a:ea typeface="Canva Sans"/>
                <a:cs typeface="Canva Sans"/>
                <a:sym typeface="Canva Sans"/>
              </a:rPr>
              <a:t>A lower score indicates the summary may be on the periphery or contain mixed themes.</a:t>
            </a:r>
          </a:p>
          <a:p>
            <a:pPr algn="l">
              <a:lnSpc>
                <a:spcPts val="4703"/>
              </a:lnSpc>
            </a:pPr>
            <a:endParaRPr lang="en-US" sz="3359">
              <a:solidFill>
                <a:srgbClr val="000000"/>
              </a:solidFill>
              <a:latin typeface="Canva Sans"/>
              <a:ea typeface="Canva Sans"/>
              <a:cs typeface="Canva Sans"/>
              <a:sym typeface="Canv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592366" y="1215576"/>
            <a:ext cx="17695634" cy="7627247"/>
          </a:xfrm>
          <a:prstGeom prst="rect">
            <a:avLst/>
          </a:prstGeom>
        </p:spPr>
        <p:txBody>
          <a:bodyPr lIns="0" tIns="0" rIns="0" bIns="0" rtlCol="0" anchor="t">
            <a:spAutoFit/>
          </a:bodyPr>
          <a:lstStyle/>
          <a:p>
            <a:pPr algn="l">
              <a:lnSpc>
                <a:spcPts val="6611"/>
              </a:lnSpc>
              <a:spcBef>
                <a:spcPct val="0"/>
              </a:spcBef>
            </a:pPr>
            <a:r>
              <a:rPr lang="en-US" sz="4722">
                <a:solidFill>
                  <a:srgbClr val="000000"/>
                </a:solidFill>
                <a:latin typeface="Agrandir"/>
                <a:ea typeface="Agrandir"/>
                <a:cs typeface="Agrandir"/>
                <a:sym typeface="Agrandir"/>
              </a:rPr>
              <a:t>3. Top-N Similar Summaries (Reference Matches)</a:t>
            </a:r>
          </a:p>
          <a:p>
            <a:pPr algn="l">
              <a:lnSpc>
                <a:spcPts val="6611"/>
              </a:lnSpc>
              <a:spcBef>
                <a:spcPct val="0"/>
              </a:spcBef>
            </a:pPr>
            <a:r>
              <a:rPr lang="en-US" sz="4722">
                <a:solidFill>
                  <a:srgbClr val="000000"/>
                </a:solidFill>
                <a:latin typeface="Agrandir"/>
                <a:ea typeface="Agrandir"/>
                <a:cs typeface="Agrandir"/>
                <a:sym typeface="Agrandir"/>
              </a:rPr>
              <a:t>To provide further context for the prediction, the top-N summaries within the predicted cluster that are most similar to the new input are identified. These summaries are ranked based on their cosine similarity to the cluster centroid. Displaying these examples helps illustrate the reasoning behind the cluster assignment and enhances interpretability by highlighting comparable content already present in the dataset.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175421" y="4274503"/>
            <a:ext cx="993715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Word cloud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88042" y="310833"/>
            <a:ext cx="18099958" cy="9500684"/>
          </a:xfrm>
          <a:prstGeom prst="rect">
            <a:avLst/>
          </a:prstGeom>
        </p:spPr>
        <p:txBody>
          <a:bodyPr lIns="0" tIns="0" rIns="0" bIns="0" rtlCol="0" anchor="t">
            <a:spAutoFit/>
          </a:bodyPr>
          <a:lstStyle/>
          <a:p>
            <a:pPr algn="l">
              <a:lnSpc>
                <a:spcPts val="5821"/>
              </a:lnSpc>
              <a:spcBef>
                <a:spcPct val="0"/>
              </a:spcBef>
            </a:pPr>
            <a:r>
              <a:rPr lang="en-US" sz="4158" b="1">
                <a:solidFill>
                  <a:srgbClr val="000000"/>
                </a:solidFill>
                <a:latin typeface="Agrandir Bold"/>
                <a:ea typeface="Agrandir Bold"/>
                <a:cs typeface="Agrandir Bold"/>
                <a:sym typeface="Agrandir Bold"/>
              </a:rPr>
              <a:t>Word Cloud Analysis of Session Topics</a:t>
            </a:r>
          </a:p>
          <a:p>
            <a:pPr algn="l">
              <a:lnSpc>
                <a:spcPts val="5258"/>
              </a:lnSpc>
              <a:spcBef>
                <a:spcPct val="0"/>
              </a:spcBef>
            </a:pPr>
            <a:r>
              <a:rPr lang="en-US" sz="3756" b="1">
                <a:solidFill>
                  <a:srgbClr val="000000"/>
                </a:solidFill>
                <a:latin typeface="Agrandir Bold"/>
                <a:ea typeface="Agrandir Bold"/>
                <a:cs typeface="Agrandir Bold"/>
                <a:sym typeface="Agrandir Bold"/>
              </a:rPr>
              <a:t>1. Overview :</a:t>
            </a:r>
          </a:p>
          <a:p>
            <a:pPr marL="810941" lvl="1" indent="-405471" algn="l">
              <a:lnSpc>
                <a:spcPts val="5258"/>
              </a:lnSpc>
              <a:buFont typeface="Arial"/>
              <a:buChar char="•"/>
            </a:pPr>
            <a:r>
              <a:rPr lang="en-US" sz="3756">
                <a:solidFill>
                  <a:srgbClr val="000000"/>
                </a:solidFill>
                <a:latin typeface="Agrandir"/>
                <a:ea typeface="Agrandir"/>
                <a:cs typeface="Agrandir"/>
                <a:sym typeface="Agrandir"/>
              </a:rPr>
              <a:t>This analysis uses word cloud visualizations to uncover the key concepts discussed within individual lecture sessions and across the entire course. Word clouds visually emphasize the most significant terms by varying word size according to their frequency or relevance.</a:t>
            </a:r>
          </a:p>
          <a:p>
            <a:pPr marL="810941" lvl="1" indent="-405471" algn="l">
              <a:lnSpc>
                <a:spcPts val="5258"/>
              </a:lnSpc>
              <a:buFont typeface="Arial"/>
              <a:buChar char="•"/>
            </a:pPr>
            <a:r>
              <a:rPr lang="en-US" sz="3756">
                <a:solidFill>
                  <a:srgbClr val="000000"/>
                </a:solidFill>
                <a:latin typeface="Agrandir"/>
                <a:ea typeface="Agrandir"/>
                <a:cs typeface="Agrandir"/>
                <a:sym typeface="Agrandir"/>
              </a:rPr>
              <a:t>To provide both local and global context, two types of word clouds were developed for each session:</a:t>
            </a:r>
          </a:p>
          <a:p>
            <a:pPr algn="l">
              <a:lnSpc>
                <a:spcPts val="5258"/>
              </a:lnSpc>
            </a:pPr>
            <a:r>
              <a:rPr lang="en-US" sz="3756" b="1">
                <a:solidFill>
                  <a:srgbClr val="000000"/>
                </a:solidFill>
                <a:latin typeface="Agrandir Bold"/>
                <a:ea typeface="Agrandir Bold"/>
                <a:cs typeface="Agrandir Bold"/>
                <a:sym typeface="Agrandir Bold"/>
              </a:rPr>
              <a:t>Session-Specific Word Cloud</a:t>
            </a:r>
          </a:p>
          <a:p>
            <a:pPr marL="810941" lvl="1" indent="-405471" algn="l">
              <a:lnSpc>
                <a:spcPts val="5258"/>
              </a:lnSpc>
              <a:buFont typeface="Arial"/>
              <a:buChar char="•"/>
            </a:pPr>
            <a:r>
              <a:rPr lang="en-US" sz="3756">
                <a:solidFill>
                  <a:srgbClr val="000000"/>
                </a:solidFill>
                <a:latin typeface="Agrandir"/>
                <a:ea typeface="Agrandir"/>
                <a:cs typeface="Agrandir"/>
                <a:sym typeface="Agrandir"/>
              </a:rPr>
              <a:t> Highlights terms that are particularly important within a single session.</a:t>
            </a:r>
          </a:p>
          <a:p>
            <a:pPr algn="l">
              <a:lnSpc>
                <a:spcPts val="5258"/>
              </a:lnSpc>
            </a:pPr>
            <a:r>
              <a:rPr lang="en-US" sz="3756" b="1">
                <a:solidFill>
                  <a:srgbClr val="000000"/>
                </a:solidFill>
                <a:latin typeface="Agrandir Bold"/>
                <a:ea typeface="Agrandir Bold"/>
                <a:cs typeface="Agrandir Bold"/>
                <a:sym typeface="Agrandir Bold"/>
              </a:rPr>
              <a:t>Global Word Cloud</a:t>
            </a:r>
          </a:p>
          <a:p>
            <a:pPr marL="810941" lvl="1" indent="-405471" algn="l">
              <a:lnSpc>
                <a:spcPts val="5258"/>
              </a:lnSpc>
              <a:buFont typeface="Arial"/>
              <a:buChar char="•"/>
            </a:pPr>
            <a:r>
              <a:rPr lang="en-US" sz="3756">
                <a:solidFill>
                  <a:srgbClr val="000000"/>
                </a:solidFill>
                <a:latin typeface="Agrandir"/>
                <a:ea typeface="Agrandir"/>
                <a:cs typeface="Agrandir"/>
                <a:sym typeface="Agrandir"/>
              </a:rPr>
              <a:t> Displays terms based on how frequently they appear across all sessions.</a:t>
            </a:r>
          </a:p>
          <a:p>
            <a:pPr marL="810941" lvl="1" indent="-405471" algn="l">
              <a:lnSpc>
                <a:spcPts val="5258"/>
              </a:lnSpc>
              <a:buFont typeface="Arial"/>
              <a:buChar char="•"/>
            </a:pPr>
            <a:r>
              <a:rPr lang="en-US" sz="3756">
                <a:solidFill>
                  <a:srgbClr val="000000"/>
                </a:solidFill>
                <a:latin typeface="Agrandir"/>
                <a:ea typeface="Agrandir"/>
                <a:cs typeface="Agrandir"/>
                <a:sym typeface="Agrandir"/>
              </a:rPr>
              <a:t>This dual approach was designed to offer insights into both the detailed content of each session and how it connects to the broader curriculum.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27270" y="138478"/>
            <a:ext cx="18033460" cy="9616854"/>
          </a:xfrm>
          <a:prstGeom prst="rect">
            <a:avLst/>
          </a:prstGeom>
        </p:spPr>
        <p:txBody>
          <a:bodyPr lIns="0" tIns="0" rIns="0" bIns="0" rtlCol="0" anchor="t">
            <a:spAutoFit/>
          </a:bodyPr>
          <a:lstStyle/>
          <a:p>
            <a:pPr algn="l">
              <a:lnSpc>
                <a:spcPts val="6672"/>
              </a:lnSpc>
            </a:pPr>
            <a:endParaRPr/>
          </a:p>
          <a:p>
            <a:pPr algn="l">
              <a:lnSpc>
                <a:spcPts val="6301"/>
              </a:lnSpc>
            </a:pPr>
            <a:r>
              <a:rPr lang="en-US" sz="4501" b="1">
                <a:solidFill>
                  <a:srgbClr val="000000"/>
                </a:solidFill>
                <a:latin typeface="Canva Sans Bold"/>
                <a:ea typeface="Canva Sans Bold"/>
                <a:cs typeface="Canva Sans Bold"/>
                <a:sym typeface="Canva Sans Bold"/>
              </a:rPr>
              <a:t>2.Key Insights</a:t>
            </a:r>
          </a:p>
          <a:p>
            <a:pPr marL="971837" lvl="1" indent="-485918" algn="l">
              <a:lnSpc>
                <a:spcPts val="6301"/>
              </a:lnSpc>
              <a:buFont typeface="Arial"/>
              <a:buChar char="•"/>
            </a:pPr>
            <a:r>
              <a:rPr lang="en-US" sz="4501">
                <a:solidFill>
                  <a:srgbClr val="000000"/>
                </a:solidFill>
                <a:latin typeface="Canva Sans"/>
                <a:ea typeface="Canva Sans"/>
                <a:cs typeface="Canva Sans"/>
                <a:sym typeface="Canva Sans"/>
              </a:rPr>
              <a:t>The visualizations illustrate the progression of course content — from foundational topics (e.g., measurement levels) in earlier sessions to more advanced analytical techniques (e.g., regression and classification) in later sessions.</a:t>
            </a:r>
          </a:p>
          <a:p>
            <a:pPr marL="971837" lvl="1" indent="-485918" algn="l">
              <a:lnSpc>
                <a:spcPts val="6301"/>
              </a:lnSpc>
              <a:buFont typeface="Arial"/>
              <a:buChar char="•"/>
            </a:pPr>
            <a:r>
              <a:rPr lang="en-US" sz="4501">
                <a:solidFill>
                  <a:srgbClr val="000000"/>
                </a:solidFill>
                <a:latin typeface="Canva Sans"/>
                <a:ea typeface="Canva Sans"/>
                <a:cs typeface="Canva Sans"/>
                <a:sym typeface="Canva Sans"/>
              </a:rPr>
              <a:t>Comparing local (session-specific) and global (course-wide) word usage reveals:</a:t>
            </a:r>
          </a:p>
          <a:p>
            <a:pPr marL="1943673" lvl="2" indent="-647891" algn="l">
              <a:lnSpc>
                <a:spcPts val="6301"/>
              </a:lnSpc>
              <a:buFont typeface="Arial"/>
              <a:buChar char="⚬"/>
            </a:pPr>
            <a:r>
              <a:rPr lang="en-US" sz="4501">
                <a:solidFill>
                  <a:srgbClr val="000000"/>
                </a:solidFill>
                <a:latin typeface="Canva Sans"/>
                <a:ea typeface="Canva Sans"/>
                <a:cs typeface="Canva Sans"/>
                <a:sym typeface="Canva Sans"/>
              </a:rPr>
              <a:t>The primary focus of each session.</a:t>
            </a:r>
          </a:p>
          <a:p>
            <a:pPr marL="1943673" lvl="2" indent="-647891" algn="l">
              <a:lnSpc>
                <a:spcPts val="6301"/>
              </a:lnSpc>
              <a:buFont typeface="Arial"/>
              <a:buChar char="⚬"/>
            </a:pPr>
            <a:r>
              <a:rPr lang="en-US" sz="4501">
                <a:solidFill>
                  <a:srgbClr val="000000"/>
                </a:solidFill>
                <a:latin typeface="Canva Sans"/>
                <a:ea typeface="Canva Sans"/>
                <a:cs typeface="Canva Sans"/>
                <a:sym typeface="Canva Sans"/>
              </a:rPr>
              <a:t>How does each session contribute to the overall structure and objectives of the course?</a:t>
            </a:r>
          </a:p>
          <a:p>
            <a:pPr algn="l">
              <a:lnSpc>
                <a:spcPts val="6301"/>
              </a:lnSpc>
            </a:pPr>
            <a:endParaRPr lang="en-US" sz="4501">
              <a:solidFill>
                <a:srgbClr val="000000"/>
              </a:solidFill>
              <a:latin typeface="Canva Sans"/>
              <a:ea typeface="Canva Sans"/>
              <a:cs typeface="Canva Sans"/>
              <a:sym typeface="Canv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160090" y="379797"/>
            <a:ext cx="18336634" cy="8915400"/>
          </a:xfrm>
          <a:prstGeom prst="rect">
            <a:avLst/>
          </a:prstGeom>
        </p:spPr>
        <p:txBody>
          <a:bodyPr lIns="0" tIns="0" rIns="0" bIns="0" rtlCol="0" anchor="t">
            <a:spAutoFit/>
          </a:bodyPr>
          <a:lstStyle/>
          <a:p>
            <a:pPr algn="l">
              <a:lnSpc>
                <a:spcPts val="5349"/>
              </a:lnSpc>
              <a:spcBef>
                <a:spcPct val="0"/>
              </a:spcBef>
            </a:pPr>
            <a:r>
              <a:rPr lang="en-US" sz="4457" b="1">
                <a:solidFill>
                  <a:srgbClr val="000000"/>
                </a:solidFill>
                <a:latin typeface="Agrandir Bold"/>
                <a:ea typeface="Agrandir Bold"/>
                <a:cs typeface="Agrandir Bold"/>
                <a:sym typeface="Agrandir Bold"/>
              </a:rPr>
              <a:t>3. Why This Matters :</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This method is valuable for several reasons:</a:t>
            </a:r>
          </a:p>
          <a:p>
            <a:pPr marL="962380" lvl="1" indent="-481190" algn="l">
              <a:lnSpc>
                <a:spcPts val="5349"/>
              </a:lnSpc>
              <a:buFont typeface="Arial"/>
              <a:buChar char="•"/>
            </a:pPr>
            <a:r>
              <a:rPr lang="en-US" sz="4457" b="1">
                <a:solidFill>
                  <a:srgbClr val="000000"/>
                </a:solidFill>
                <a:latin typeface="Agrandir Bold"/>
                <a:ea typeface="Agrandir Bold"/>
                <a:cs typeface="Agrandir Bold"/>
                <a:sym typeface="Agrandir Bold"/>
              </a:rPr>
              <a:t>Efficient Content Review</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 Quickly identify key topics for revision or summarization.</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Curriculum Development</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 Trace the logical flow and depth of topics to support content progression and instructional design.</a:t>
            </a:r>
          </a:p>
          <a:p>
            <a:pPr marL="962380" lvl="1" indent="-481190" algn="l">
              <a:lnSpc>
                <a:spcPts val="5349"/>
              </a:lnSpc>
              <a:buFont typeface="Arial"/>
              <a:buChar char="•"/>
            </a:pPr>
            <a:r>
              <a:rPr lang="en-US" sz="4457" b="1">
                <a:solidFill>
                  <a:srgbClr val="000000"/>
                </a:solidFill>
                <a:latin typeface="Agrandir Bold"/>
                <a:ea typeface="Agrandir Bold"/>
                <a:cs typeface="Agrandir Bold"/>
                <a:sym typeface="Agrandir Bold"/>
              </a:rPr>
              <a:t>Learning Insights</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 Analyze student engagement and focus areas using real discussion data.</a:t>
            </a:r>
          </a:p>
          <a:p>
            <a:pPr marL="962380" lvl="1" indent="-481190" algn="l">
              <a:lnSpc>
                <a:spcPts val="5349"/>
              </a:lnSpc>
              <a:buFont typeface="Arial"/>
              <a:buChar char="•"/>
            </a:pPr>
            <a:r>
              <a:rPr lang="en-US" sz="4457" b="1">
                <a:solidFill>
                  <a:srgbClr val="000000"/>
                </a:solidFill>
                <a:latin typeface="Agrandir Bold"/>
                <a:ea typeface="Agrandir Bold"/>
                <a:cs typeface="Agrandir Bold"/>
                <a:sym typeface="Agrandir Bold"/>
              </a:rPr>
              <a:t>Knowledge Tracking</a:t>
            </a:r>
          </a:p>
          <a:p>
            <a:pPr marL="962380" lvl="1" indent="-481190" algn="l">
              <a:lnSpc>
                <a:spcPts val="5349"/>
              </a:lnSpc>
              <a:buFont typeface="Arial"/>
              <a:buChar char="•"/>
            </a:pPr>
            <a:r>
              <a:rPr lang="en-US" sz="4457">
                <a:solidFill>
                  <a:srgbClr val="000000"/>
                </a:solidFill>
                <a:latin typeface="Agrandir"/>
                <a:ea typeface="Agrandir"/>
                <a:cs typeface="Agrandir"/>
                <a:sym typeface="Agrandir"/>
              </a:rPr>
              <a:t> Monitor how subject matter understanding develops over time across sessions.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937760"/>
          </a:xfrm>
          <a:custGeom>
            <a:avLst/>
            <a:gdLst/>
            <a:ahLst/>
            <a:cxnLst/>
            <a:rect l="l" t="t" r="r" b="b"/>
            <a:pathLst>
              <a:path w="18288000" h="4937760">
                <a:moveTo>
                  <a:pt x="0" y="0"/>
                </a:moveTo>
                <a:lnTo>
                  <a:pt x="18288000" y="0"/>
                </a:lnTo>
                <a:lnTo>
                  <a:pt x="18288000" y="4937760"/>
                </a:lnTo>
                <a:lnTo>
                  <a:pt x="0" y="4937760"/>
                </a:lnTo>
                <a:lnTo>
                  <a:pt x="0" y="0"/>
                </a:lnTo>
                <a:close/>
              </a:path>
            </a:pathLst>
          </a:custGeom>
          <a:blipFill>
            <a:blip r:embed="rId2"/>
            <a:stretch>
              <a:fillRect/>
            </a:stretch>
          </a:blipFill>
        </p:spPr>
      </p:sp>
      <p:sp>
        <p:nvSpPr>
          <p:cNvPr id="3" name="Freeform 3"/>
          <p:cNvSpPr/>
          <p:nvPr/>
        </p:nvSpPr>
        <p:spPr>
          <a:xfrm>
            <a:off x="0" y="5349240"/>
            <a:ext cx="18288000" cy="4937760"/>
          </a:xfrm>
          <a:custGeom>
            <a:avLst/>
            <a:gdLst/>
            <a:ahLst/>
            <a:cxnLst/>
            <a:rect l="l" t="t" r="r" b="b"/>
            <a:pathLst>
              <a:path w="18288000" h="4937760">
                <a:moveTo>
                  <a:pt x="0" y="0"/>
                </a:moveTo>
                <a:lnTo>
                  <a:pt x="18288000" y="0"/>
                </a:lnTo>
                <a:lnTo>
                  <a:pt x="18288000" y="4937760"/>
                </a:lnTo>
                <a:lnTo>
                  <a:pt x="0" y="4937760"/>
                </a:lnTo>
                <a:lnTo>
                  <a:pt x="0" y="0"/>
                </a:lnTo>
                <a:close/>
              </a:path>
            </a:pathLst>
          </a:custGeom>
          <a:blipFill>
            <a:blip r:embed="rId3"/>
            <a:stretch>
              <a:fillRect/>
            </a:stretch>
          </a:blipFill>
        </p:spPr>
      </p:sp>
      <p:sp>
        <p:nvSpPr>
          <p:cNvPr id="4" name="Freeform 4"/>
          <p:cNvSpPr/>
          <p:nvPr/>
        </p:nvSpPr>
        <p:spPr>
          <a:xfrm>
            <a:off x="9144000" y="5349240"/>
            <a:ext cx="18288000" cy="4937760"/>
          </a:xfrm>
          <a:custGeom>
            <a:avLst/>
            <a:gdLst/>
            <a:ahLst/>
            <a:cxnLst/>
            <a:rect l="l" t="t" r="r" b="b"/>
            <a:pathLst>
              <a:path w="18288000" h="4937760">
                <a:moveTo>
                  <a:pt x="0" y="0"/>
                </a:moveTo>
                <a:lnTo>
                  <a:pt x="18288000" y="0"/>
                </a:lnTo>
                <a:lnTo>
                  <a:pt x="18288000" y="4937760"/>
                </a:lnTo>
                <a:lnTo>
                  <a:pt x="0" y="4937760"/>
                </a:lnTo>
                <a:lnTo>
                  <a:pt x="0" y="0"/>
                </a:lnTo>
                <a:close/>
              </a:path>
            </a:pathLst>
          </a:custGeom>
          <a:blipFill>
            <a:blip r:embed="rId4"/>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pic>
        <p:nvPicPr>
          <p:cNvPr id="3" name="Picture 3"/>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grpSp>
        <p:nvGrpSpPr>
          <p:cNvPr id="5" name="Group 5"/>
          <p:cNvGrpSpPr/>
          <p:nvPr/>
        </p:nvGrpSpPr>
        <p:grpSpPr>
          <a:xfrm>
            <a:off x="2878957" y="4164562"/>
            <a:ext cx="12184569" cy="1957877"/>
            <a:chOff x="0" y="0"/>
            <a:chExt cx="16246092" cy="2610502"/>
          </a:xfrm>
        </p:grpSpPr>
        <p:sp>
          <p:nvSpPr>
            <p:cNvPr id="6" name="TextBox 6"/>
            <p:cNvSpPr txBox="1"/>
            <p:nvPr/>
          </p:nvSpPr>
          <p:spPr>
            <a:xfrm>
              <a:off x="0" y="1921104"/>
              <a:ext cx="16246092" cy="689398"/>
            </a:xfrm>
            <a:prstGeom prst="rect">
              <a:avLst/>
            </a:prstGeom>
          </p:spPr>
          <p:txBody>
            <a:bodyPr lIns="0" tIns="0" rIns="0" bIns="0" rtlCol="0" anchor="t">
              <a:spAutoFit/>
            </a:bodyPr>
            <a:lstStyle/>
            <a:p>
              <a:pPr marL="0" lvl="0" indent="0" algn="l">
                <a:lnSpc>
                  <a:spcPts val="3920"/>
                </a:lnSpc>
                <a:spcBef>
                  <a:spcPct val="0"/>
                </a:spcBef>
              </a:pPr>
              <a:endParaRPr/>
            </a:p>
          </p:txBody>
        </p:sp>
        <p:sp>
          <p:nvSpPr>
            <p:cNvPr id="7" name="TextBox 7"/>
            <p:cNvSpPr txBox="1"/>
            <p:nvPr/>
          </p:nvSpPr>
          <p:spPr>
            <a:xfrm>
              <a:off x="0" y="-190500"/>
              <a:ext cx="16246092" cy="1600200"/>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WEB-APP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grpSp>
        <p:nvGrpSpPr>
          <p:cNvPr id="4" name="Group 4"/>
          <p:cNvGrpSpPr/>
          <p:nvPr/>
        </p:nvGrpSpPr>
        <p:grpSpPr>
          <a:xfrm>
            <a:off x="1129664" y="2184234"/>
            <a:ext cx="16028671" cy="5918532"/>
            <a:chOff x="0" y="0"/>
            <a:chExt cx="21371562" cy="7891376"/>
          </a:xfrm>
        </p:grpSpPr>
        <p:sp>
          <p:nvSpPr>
            <p:cNvPr id="5" name="TextBox 5"/>
            <p:cNvSpPr txBox="1"/>
            <p:nvPr/>
          </p:nvSpPr>
          <p:spPr>
            <a:xfrm>
              <a:off x="0" y="-257175"/>
              <a:ext cx="21371562" cy="2070516"/>
            </a:xfrm>
            <a:prstGeom prst="rect">
              <a:avLst/>
            </a:prstGeom>
          </p:spPr>
          <p:txBody>
            <a:bodyPr lIns="0" tIns="0" rIns="0" bIns="0" rtlCol="0" anchor="t">
              <a:spAutoFit/>
            </a:bodyPr>
            <a:lstStyle/>
            <a:p>
              <a:pPr marL="0" lvl="0" indent="0" algn="l">
                <a:lnSpc>
                  <a:spcPts val="10805"/>
                </a:lnSpc>
                <a:spcBef>
                  <a:spcPct val="0"/>
                </a:spcBef>
              </a:pPr>
              <a:r>
                <a:rPr lang="en-US" sz="9004" b="1">
                  <a:solidFill>
                    <a:srgbClr val="2B2B2B"/>
                  </a:solidFill>
                  <a:latin typeface="Agrandir Bold"/>
                  <a:ea typeface="Agrandir Bold"/>
                  <a:cs typeface="Agrandir Bold"/>
                  <a:sym typeface="Agrandir Bold"/>
                </a:rPr>
                <a:t>       Problem Statement</a:t>
              </a:r>
            </a:p>
          </p:txBody>
        </p:sp>
        <p:sp>
          <p:nvSpPr>
            <p:cNvPr id="6" name="TextBox 6"/>
            <p:cNvSpPr txBox="1"/>
            <p:nvPr/>
          </p:nvSpPr>
          <p:spPr>
            <a:xfrm>
              <a:off x="0" y="2336524"/>
              <a:ext cx="21371562" cy="5554852"/>
            </a:xfrm>
            <a:prstGeom prst="rect">
              <a:avLst/>
            </a:prstGeom>
          </p:spPr>
          <p:txBody>
            <a:bodyPr lIns="0" tIns="0" rIns="0" bIns="0" rtlCol="0" anchor="t">
              <a:spAutoFit/>
            </a:bodyPr>
            <a:lstStyle/>
            <a:p>
              <a:pPr marL="0" lvl="0" indent="0" algn="l">
                <a:lnSpc>
                  <a:spcPts val="6576"/>
                </a:lnSpc>
              </a:pPr>
              <a:r>
                <a:rPr lang="en-US" sz="4697">
                  <a:solidFill>
                    <a:srgbClr val="2B2B2B"/>
                  </a:solidFill>
                  <a:latin typeface="Agrandir"/>
                  <a:ea typeface="Agrandir"/>
                  <a:cs typeface="Agrandir"/>
                  <a:sym typeface="Agrandir"/>
                </a:rPr>
                <a:t>Given a jumbled set of lecture sessions and summaries, the goal is to re-establish which summary belongs to which session using text similarity techniques and then provide the top 3 summaries of that session to build insights and applications around the data.</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353549" y="353055"/>
            <a:ext cx="17580902" cy="9495166"/>
          </a:xfrm>
          <a:prstGeom prst="rect">
            <a:avLst/>
          </a:prstGeom>
        </p:spPr>
        <p:txBody>
          <a:bodyPr lIns="0" tIns="0" rIns="0" bIns="0" rtlCol="0" anchor="t">
            <a:spAutoFit/>
          </a:bodyPr>
          <a:lstStyle/>
          <a:p>
            <a:pPr algn="l">
              <a:lnSpc>
                <a:spcPts val="5614"/>
              </a:lnSpc>
            </a:pPr>
            <a:r>
              <a:rPr lang="en-US" sz="4010" b="1">
                <a:solidFill>
                  <a:srgbClr val="000000"/>
                </a:solidFill>
                <a:latin typeface="Canva Sans Bold"/>
                <a:ea typeface="Canva Sans Bold"/>
                <a:cs typeface="Canva Sans Bold"/>
                <a:sym typeface="Canva Sans Bold"/>
              </a:rPr>
              <a:t>Session Summary Finder – An Educational Tool</a:t>
            </a:r>
          </a:p>
          <a:p>
            <a:pPr algn="l">
              <a:lnSpc>
                <a:spcPts val="5023"/>
              </a:lnSpc>
            </a:pPr>
            <a:r>
              <a:rPr lang="en-US" sz="3588">
                <a:solidFill>
                  <a:srgbClr val="000000"/>
                </a:solidFill>
                <a:latin typeface="Canva Sans"/>
                <a:ea typeface="Canva Sans"/>
                <a:cs typeface="Canva Sans"/>
                <a:sym typeface="Canva Sans"/>
              </a:rPr>
              <a:t>1. Overview:</a:t>
            </a:r>
          </a:p>
          <a:p>
            <a:pPr algn="l">
              <a:lnSpc>
                <a:spcPts val="5023"/>
              </a:lnSpc>
            </a:pPr>
            <a:r>
              <a:rPr lang="en-US" sz="3588">
                <a:solidFill>
                  <a:srgbClr val="000000"/>
                </a:solidFill>
                <a:latin typeface="Canva Sans"/>
                <a:ea typeface="Canva Sans"/>
                <a:cs typeface="Canva Sans"/>
                <a:sym typeface="Canva Sans"/>
              </a:rPr>
              <a:t> This is an interactive web application designed using Streamlit to enhance educational content discovery.</a:t>
            </a:r>
          </a:p>
          <a:p>
            <a:pPr algn="l">
              <a:lnSpc>
                <a:spcPts val="5023"/>
              </a:lnSpc>
            </a:pPr>
            <a:r>
              <a:rPr lang="en-US" sz="3588">
                <a:solidFill>
                  <a:srgbClr val="000000"/>
                </a:solidFill>
                <a:latin typeface="Canva Sans"/>
                <a:ea typeface="Canva Sans"/>
                <a:cs typeface="Canva Sans"/>
                <a:sym typeface="Canva Sans"/>
              </a:rPr>
              <a:t>2. Key Features:</a:t>
            </a:r>
          </a:p>
          <a:p>
            <a:pPr marL="774758" lvl="1" indent="-387379" algn="l">
              <a:lnSpc>
                <a:spcPts val="5023"/>
              </a:lnSpc>
              <a:buFont typeface="Arial"/>
              <a:buChar char="•"/>
            </a:pPr>
            <a:r>
              <a:rPr lang="en-US" sz="3588">
                <a:solidFill>
                  <a:srgbClr val="000000"/>
                </a:solidFill>
                <a:latin typeface="Canva Sans"/>
                <a:ea typeface="Canva Sans"/>
                <a:cs typeface="Canva Sans"/>
                <a:sym typeface="Canva Sans"/>
              </a:rPr>
              <a:t>Provides a user-friendly interface for entering keywords related to specific topics.</a:t>
            </a:r>
          </a:p>
          <a:p>
            <a:pPr marL="774758" lvl="1" indent="-387379" algn="l">
              <a:lnSpc>
                <a:spcPts val="5023"/>
              </a:lnSpc>
              <a:buFont typeface="Arial"/>
              <a:buChar char="•"/>
            </a:pPr>
            <a:r>
              <a:rPr lang="en-US" sz="3588">
                <a:solidFill>
                  <a:srgbClr val="000000"/>
                </a:solidFill>
                <a:latin typeface="Canva Sans"/>
                <a:ea typeface="Canva Sans"/>
                <a:cs typeface="Canva Sans"/>
                <a:sym typeface="Canva Sans"/>
              </a:rPr>
              <a:t>Automatically locates the most relevant lecture session based on the input.</a:t>
            </a:r>
          </a:p>
          <a:p>
            <a:pPr marL="774758" lvl="1" indent="-387379" algn="l">
              <a:lnSpc>
                <a:spcPts val="5023"/>
              </a:lnSpc>
              <a:buFont typeface="Arial"/>
              <a:buChar char="•"/>
            </a:pPr>
            <a:r>
              <a:rPr lang="en-US" sz="3588">
                <a:solidFill>
                  <a:srgbClr val="000000"/>
                </a:solidFill>
                <a:latin typeface="Canva Sans"/>
                <a:ea typeface="Canva Sans"/>
                <a:cs typeface="Canva Sans"/>
                <a:sym typeface="Canva Sans"/>
              </a:rPr>
              <a:t>Presents the top 3 most relevant summaries from the selected session for easy review.</a:t>
            </a:r>
          </a:p>
          <a:p>
            <a:pPr algn="l">
              <a:lnSpc>
                <a:spcPts val="5023"/>
              </a:lnSpc>
            </a:pPr>
            <a:r>
              <a:rPr lang="en-US" sz="3588">
                <a:solidFill>
                  <a:srgbClr val="000000"/>
                </a:solidFill>
                <a:latin typeface="Canva Sans"/>
                <a:ea typeface="Canva Sans"/>
                <a:cs typeface="Canva Sans"/>
                <a:sym typeface="Canva Sans"/>
              </a:rPr>
              <a:t>3. Technologies Used:</a:t>
            </a:r>
          </a:p>
          <a:p>
            <a:pPr marL="774758" lvl="1" indent="-387379" algn="l">
              <a:lnSpc>
                <a:spcPts val="5023"/>
              </a:lnSpc>
              <a:buFont typeface="Arial"/>
              <a:buChar char="•"/>
            </a:pPr>
            <a:r>
              <a:rPr lang="en-US" sz="3588">
                <a:solidFill>
                  <a:srgbClr val="000000"/>
                </a:solidFill>
                <a:latin typeface="Canva Sans"/>
                <a:ea typeface="Canva Sans"/>
                <a:cs typeface="Canva Sans"/>
                <a:sym typeface="Canva Sans"/>
              </a:rPr>
              <a:t>Python and Streamlit for front-end and back-end development.</a:t>
            </a:r>
          </a:p>
          <a:p>
            <a:pPr marL="774758" lvl="1" indent="-387379" algn="l">
              <a:lnSpc>
                <a:spcPts val="5023"/>
              </a:lnSpc>
              <a:buFont typeface="Arial"/>
              <a:buChar char="•"/>
            </a:pPr>
            <a:r>
              <a:rPr lang="en-US" sz="3588">
                <a:solidFill>
                  <a:srgbClr val="000000"/>
                </a:solidFill>
                <a:latin typeface="Canva Sans"/>
                <a:ea typeface="Canva Sans"/>
                <a:cs typeface="Canva Sans"/>
                <a:sym typeface="Canva Sans"/>
              </a:rPr>
              <a:t>Utilizes pre-processed and structured summaries for fast and reliable access.</a:t>
            </a:r>
          </a:p>
          <a:p>
            <a:pPr algn="l">
              <a:lnSpc>
                <a:spcPts val="5023"/>
              </a:lnSpc>
            </a:pPr>
            <a:endParaRPr lang="en-US" sz="3588">
              <a:solidFill>
                <a:srgbClr val="000000"/>
              </a:solidFill>
              <a:latin typeface="Canva Sans"/>
              <a:ea typeface="Canva Sans"/>
              <a:cs typeface="Canva Sans"/>
              <a:sym typeface="Canv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487076"/>
            <a:ext cx="18288000" cy="4846823"/>
          </a:xfrm>
          <a:custGeom>
            <a:avLst/>
            <a:gdLst/>
            <a:ahLst/>
            <a:cxnLst/>
            <a:rect l="l" t="t" r="r" b="b"/>
            <a:pathLst>
              <a:path w="18288000" h="4846823">
                <a:moveTo>
                  <a:pt x="0" y="0"/>
                </a:moveTo>
                <a:lnTo>
                  <a:pt x="18288000" y="0"/>
                </a:lnTo>
                <a:lnTo>
                  <a:pt x="18288000" y="4846823"/>
                </a:lnTo>
                <a:lnTo>
                  <a:pt x="0" y="4846823"/>
                </a:lnTo>
                <a:lnTo>
                  <a:pt x="0" y="0"/>
                </a:lnTo>
                <a:close/>
              </a:path>
            </a:pathLst>
          </a:custGeom>
          <a:blipFill>
            <a:blip r:embed="rId2"/>
            <a:stretch>
              <a:fillRect l="-836" t="-28400" r="-836" b="-61019"/>
            </a:stretch>
          </a:blipFill>
        </p:spPr>
      </p:sp>
      <p:sp>
        <p:nvSpPr>
          <p:cNvPr id="3" name="TextBox 3"/>
          <p:cNvSpPr txBox="1"/>
          <p:nvPr/>
        </p:nvSpPr>
        <p:spPr>
          <a:xfrm>
            <a:off x="330351" y="5067300"/>
            <a:ext cx="17627298" cy="4098838"/>
          </a:xfrm>
          <a:prstGeom prst="rect">
            <a:avLst/>
          </a:prstGeom>
        </p:spPr>
        <p:txBody>
          <a:bodyPr lIns="0" tIns="0" rIns="0" bIns="0" rtlCol="0" anchor="t">
            <a:spAutoFit/>
          </a:bodyPr>
          <a:lstStyle/>
          <a:p>
            <a:pPr algn="l">
              <a:lnSpc>
                <a:spcPts val="5448"/>
              </a:lnSpc>
            </a:pPr>
            <a:r>
              <a:rPr lang="en-US" sz="3892">
                <a:solidFill>
                  <a:srgbClr val="000000"/>
                </a:solidFill>
                <a:latin typeface="Canva Sans"/>
                <a:ea typeface="Canva Sans"/>
                <a:cs typeface="Canva Sans"/>
                <a:sym typeface="Canva Sans"/>
              </a:rPr>
              <a:t>1.User enters topic-related keywords (e.g., "regression, gradient descent").</a:t>
            </a:r>
          </a:p>
          <a:p>
            <a:pPr algn="l">
              <a:lnSpc>
                <a:spcPts val="5448"/>
              </a:lnSpc>
            </a:pPr>
            <a:r>
              <a:rPr lang="en-US" sz="3892">
                <a:solidFill>
                  <a:srgbClr val="000000"/>
                </a:solidFill>
                <a:latin typeface="Canva Sans"/>
                <a:ea typeface="Canva Sans"/>
                <a:cs typeface="Canva Sans"/>
                <a:sym typeface="Canva Sans"/>
              </a:rPr>
              <a:t>2. The app compares keywords against all available session summaries.</a:t>
            </a:r>
          </a:p>
          <a:p>
            <a:pPr algn="l">
              <a:lnSpc>
                <a:spcPts val="5448"/>
              </a:lnSpc>
            </a:pPr>
            <a:r>
              <a:rPr lang="en-US" sz="3892">
                <a:solidFill>
                  <a:srgbClr val="000000"/>
                </a:solidFill>
                <a:latin typeface="Canva Sans"/>
                <a:ea typeface="Canva Sans"/>
                <a:cs typeface="Canva Sans"/>
                <a:sym typeface="Canva Sans"/>
              </a:rPr>
              <a:t>3.It identifies the session that is most relevant based on similarity scoring.</a:t>
            </a:r>
          </a:p>
          <a:p>
            <a:pPr algn="l">
              <a:lnSpc>
                <a:spcPts val="5448"/>
              </a:lnSpc>
            </a:pPr>
            <a:r>
              <a:rPr lang="en-US" sz="3892">
                <a:solidFill>
                  <a:srgbClr val="000000"/>
                </a:solidFill>
                <a:latin typeface="Canva Sans"/>
                <a:ea typeface="Canva Sans"/>
                <a:cs typeface="Canva Sans"/>
                <a:sym typeface="Canva Sans"/>
              </a:rPr>
              <a:t>4.It then displays the top 3 most relevant summaries from that session.</a:t>
            </a:r>
          </a:p>
          <a:p>
            <a:pPr algn="l">
              <a:lnSpc>
                <a:spcPts val="5448"/>
              </a:lnSpc>
            </a:pPr>
            <a:r>
              <a:rPr lang="en-US" sz="3892">
                <a:solidFill>
                  <a:srgbClr val="000000"/>
                </a:solidFill>
                <a:latin typeface="Canva Sans"/>
                <a:ea typeface="Canva Sans"/>
                <a:cs typeface="Canva Sans"/>
                <a:sym typeface="Canva Sans"/>
              </a:rPr>
              <a:t>5.It also shows the similarity of cluster centroids (confidence interval).</a:t>
            </a:r>
          </a:p>
          <a:p>
            <a:pPr algn="l">
              <a:lnSpc>
                <a:spcPts val="5448"/>
              </a:lnSpc>
            </a:pPr>
            <a:endParaRPr lang="en-US" sz="3892">
              <a:solidFill>
                <a:srgbClr val="000000"/>
              </a:solidFill>
              <a:latin typeface="Canva Sans"/>
              <a:ea typeface="Canva Sans"/>
              <a:cs typeface="Canva Sans"/>
              <a:sym typeface="Canv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8818335" cy="10287000"/>
          </a:xfrm>
          <a:custGeom>
            <a:avLst/>
            <a:gdLst/>
            <a:ahLst/>
            <a:cxnLst/>
            <a:rect l="l" t="t" r="r" b="b"/>
            <a:pathLst>
              <a:path w="8818335" h="10287000">
                <a:moveTo>
                  <a:pt x="0" y="0"/>
                </a:moveTo>
                <a:lnTo>
                  <a:pt x="8818335" y="0"/>
                </a:lnTo>
                <a:lnTo>
                  <a:pt x="8818335" y="10287000"/>
                </a:lnTo>
                <a:lnTo>
                  <a:pt x="0" y="10287000"/>
                </a:lnTo>
                <a:lnTo>
                  <a:pt x="0" y="0"/>
                </a:lnTo>
                <a:close/>
              </a:path>
            </a:pathLst>
          </a:custGeom>
          <a:blipFill>
            <a:blip r:embed="rId2"/>
            <a:stretch>
              <a:fillRect b="-93178"/>
            </a:stretch>
          </a:blipFill>
        </p:spPr>
      </p:sp>
      <p:sp>
        <p:nvSpPr>
          <p:cNvPr id="3" name="Freeform 3"/>
          <p:cNvSpPr/>
          <p:nvPr/>
        </p:nvSpPr>
        <p:spPr>
          <a:xfrm>
            <a:off x="9467536" y="-1183441"/>
            <a:ext cx="8820464" cy="11470441"/>
          </a:xfrm>
          <a:custGeom>
            <a:avLst/>
            <a:gdLst/>
            <a:ahLst/>
            <a:cxnLst/>
            <a:rect l="l" t="t" r="r" b="b"/>
            <a:pathLst>
              <a:path w="8820464" h="11470441">
                <a:moveTo>
                  <a:pt x="0" y="0"/>
                </a:moveTo>
                <a:lnTo>
                  <a:pt x="8820464" y="0"/>
                </a:lnTo>
                <a:lnTo>
                  <a:pt x="8820464" y="11470441"/>
                </a:lnTo>
                <a:lnTo>
                  <a:pt x="0" y="11470441"/>
                </a:lnTo>
                <a:lnTo>
                  <a:pt x="0" y="0"/>
                </a:lnTo>
                <a:close/>
              </a:path>
            </a:pathLst>
          </a:custGeom>
          <a:blipFill>
            <a:blip r:embed="rId2"/>
            <a:stretch>
              <a:fillRect l="-1812" t="-79572" r="-1812"/>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pic>
        <p:nvPicPr>
          <p:cNvPr id="3" name="Picture 3"/>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grpSp>
        <p:nvGrpSpPr>
          <p:cNvPr id="5" name="Group 5"/>
          <p:cNvGrpSpPr/>
          <p:nvPr/>
        </p:nvGrpSpPr>
        <p:grpSpPr>
          <a:xfrm>
            <a:off x="3051715" y="3936488"/>
            <a:ext cx="12184569" cy="3015152"/>
            <a:chOff x="0" y="0"/>
            <a:chExt cx="16246092" cy="4020202"/>
          </a:xfrm>
        </p:grpSpPr>
        <p:sp>
          <p:nvSpPr>
            <p:cNvPr id="6" name="TextBox 6"/>
            <p:cNvSpPr txBox="1"/>
            <p:nvPr/>
          </p:nvSpPr>
          <p:spPr>
            <a:xfrm>
              <a:off x="0" y="3330804"/>
              <a:ext cx="16246092" cy="689398"/>
            </a:xfrm>
            <a:prstGeom prst="rect">
              <a:avLst/>
            </a:prstGeom>
          </p:spPr>
          <p:txBody>
            <a:bodyPr lIns="0" tIns="0" rIns="0" bIns="0" rtlCol="0" anchor="t">
              <a:spAutoFit/>
            </a:bodyPr>
            <a:lstStyle/>
            <a:p>
              <a:pPr marL="0" lvl="0" indent="0" algn="l">
                <a:lnSpc>
                  <a:spcPts val="3920"/>
                </a:lnSpc>
                <a:spcBef>
                  <a:spcPct val="0"/>
                </a:spcBef>
              </a:pPr>
              <a:endParaRPr/>
            </a:p>
          </p:txBody>
        </p:sp>
        <p:sp>
          <p:nvSpPr>
            <p:cNvPr id="7" name="TextBox 7"/>
            <p:cNvSpPr txBox="1"/>
            <p:nvPr/>
          </p:nvSpPr>
          <p:spPr>
            <a:xfrm>
              <a:off x="0" y="-190500"/>
              <a:ext cx="16246092" cy="3009900"/>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CONCLUSION &amp; DIFFICULTY’S FACED</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0" y="962025"/>
            <a:ext cx="18288000" cy="41808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Enables precise identification of sessions where specific topics are covered.</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Perfect for quick reviews ahead of exams or assignments.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Supports content mapping for curriculum redesign or updates.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Assists instructors in identifying redundant or under-emphasized areas.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Facilitates personalized learning by helping students revisit sessions aligned with their learning gaps</a:t>
            </a:r>
          </a:p>
          <a:p>
            <a:pPr algn="l">
              <a:lnSpc>
                <a:spcPts val="4759"/>
              </a:lnSpc>
            </a:pPr>
            <a:endParaRPr lang="en-US" sz="3399">
              <a:solidFill>
                <a:srgbClr val="000000"/>
              </a:solidFill>
              <a:latin typeface="Canva Sans"/>
              <a:ea typeface="Canva Sans"/>
              <a:cs typeface="Canva Sans"/>
              <a:sym typeface="Canva Sans"/>
            </a:endParaRPr>
          </a:p>
        </p:txBody>
      </p:sp>
      <p:sp>
        <p:nvSpPr>
          <p:cNvPr id="3" name="TextBox 3"/>
          <p:cNvSpPr txBox="1"/>
          <p:nvPr/>
        </p:nvSpPr>
        <p:spPr>
          <a:xfrm>
            <a:off x="0" y="-95250"/>
            <a:ext cx="1828800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CONCLUSION</a:t>
            </a:r>
          </a:p>
        </p:txBody>
      </p:sp>
      <p:sp>
        <p:nvSpPr>
          <p:cNvPr id="4" name="TextBox 4"/>
          <p:cNvSpPr txBox="1"/>
          <p:nvPr/>
        </p:nvSpPr>
        <p:spPr>
          <a:xfrm>
            <a:off x="0" y="4651693"/>
            <a:ext cx="1828800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DIFFICULTY FACED </a:t>
            </a:r>
          </a:p>
        </p:txBody>
      </p:sp>
      <p:sp>
        <p:nvSpPr>
          <p:cNvPr id="5" name="TextBox 5"/>
          <p:cNvSpPr txBox="1"/>
          <p:nvPr/>
        </p:nvSpPr>
        <p:spPr>
          <a:xfrm>
            <a:off x="0" y="5710238"/>
            <a:ext cx="18288000" cy="35807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The major difficulty we faced was figuring out the right combination of text featurization and clustering methods that worked.</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Since the project required multiple visualization of more than 600 data points it was difficult to find method which could represent all the data.</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Since we gave majority of time to the code we settled for a simpler webapp.</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Overall it was a fun project.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647803"/>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b="1" u="none">
                  <a:solidFill>
                    <a:srgbClr val="2B2B2B"/>
                  </a:solidFill>
                  <a:latin typeface="Agrandir Bold"/>
                  <a:ea typeface="Agrandir Bold"/>
                  <a:cs typeface="Agrandir Bold"/>
                  <a:sym typeface="Agrandir Bold"/>
                </a:rPr>
                <a:t>Thank you!</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2245018" y="4147284"/>
            <a:ext cx="12969446" cy="1725732"/>
          </a:xfrm>
          <a:prstGeom prst="rect">
            <a:avLst/>
          </a:prstGeom>
        </p:spPr>
        <p:txBody>
          <a:bodyPr lIns="0" tIns="0" rIns="0" bIns="0" rtlCol="0" anchor="t">
            <a:spAutoFit/>
          </a:bodyPr>
          <a:lstStyle/>
          <a:p>
            <a:pPr algn="ctr">
              <a:lnSpc>
                <a:spcPts val="11591"/>
              </a:lnSpc>
              <a:spcBef>
                <a:spcPct val="0"/>
              </a:spcBef>
            </a:pPr>
            <a:r>
              <a:rPr lang="en-US" sz="9659" b="1">
                <a:solidFill>
                  <a:srgbClr val="2B2B2B"/>
                </a:solidFill>
                <a:latin typeface="Agrandir Bold"/>
                <a:ea typeface="Agrandir Bold"/>
                <a:cs typeface="Agrandir Bold"/>
                <a:sym typeface="Agrandir Bold"/>
              </a:rPr>
              <a:t>Approach</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965002" y="-136016"/>
            <a:ext cx="14003893" cy="11294840"/>
          </a:xfrm>
          <a:prstGeom prst="rect">
            <a:avLst/>
          </a:prstGeom>
        </p:spPr>
        <p:txBody>
          <a:bodyPr lIns="0" tIns="0" rIns="0" bIns="0" rtlCol="0" anchor="t">
            <a:spAutoFit/>
          </a:bodyPr>
          <a:lstStyle/>
          <a:p>
            <a:pPr algn="l">
              <a:lnSpc>
                <a:spcPts val="6677"/>
              </a:lnSpc>
            </a:pPr>
            <a:r>
              <a:rPr lang="en-US" sz="4451" b="1">
                <a:solidFill>
                  <a:srgbClr val="000000"/>
                </a:solidFill>
                <a:latin typeface="Agrandir Bold"/>
                <a:ea typeface="Agrandir Bold"/>
                <a:cs typeface="Agrandir Bold"/>
                <a:sym typeface="Agrandir Bold"/>
              </a:rPr>
              <a:t>1. Data Loading &amp; Preprocessing</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Removed duplicates and converted all text to lowercase.</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Tokenized summaries and cleaned stopwords.</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Computed word counts and detected short or incomplete summaries.</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Created and cleaned summary versions for modeling.</a:t>
            </a:r>
          </a:p>
          <a:p>
            <a:pPr algn="l">
              <a:lnSpc>
                <a:spcPts val="6677"/>
              </a:lnSpc>
            </a:pPr>
            <a:r>
              <a:rPr lang="en-US" sz="4451" b="1">
                <a:solidFill>
                  <a:srgbClr val="000000"/>
                </a:solidFill>
                <a:latin typeface="Agrandir Bold"/>
                <a:ea typeface="Agrandir Bold"/>
                <a:cs typeface="Agrandir Bold"/>
                <a:sym typeface="Agrandir Bold"/>
              </a:rPr>
              <a:t>2. Feature Engineering</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Used 3 techniques to featurise summaries:</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TF-IDF</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Universal Sentence Encoder (USE)</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SBERT</a:t>
            </a:r>
          </a:p>
          <a:p>
            <a:pPr algn="l">
              <a:lnSpc>
                <a:spcPts val="6677"/>
              </a:lnSpc>
            </a:pPr>
            <a:r>
              <a:rPr lang="en-US" sz="4451" b="1">
                <a:solidFill>
                  <a:srgbClr val="000000"/>
                </a:solidFill>
                <a:latin typeface="Agrandir Bold"/>
                <a:ea typeface="Agrandir Bold"/>
                <a:cs typeface="Agrandir Bold"/>
                <a:sym typeface="Agrandir Bold"/>
              </a:rPr>
              <a:t>3. Clustering</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Use K-means clustering to cluster them into 20 groups (lectures).</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Used RandomForestClassifier to make a prediction function.</a:t>
            </a:r>
          </a:p>
          <a:p>
            <a:pPr marL="635526" lvl="1" indent="-317763" algn="l">
              <a:lnSpc>
                <a:spcPts val="4415"/>
              </a:lnSpc>
              <a:buFont typeface="Arial"/>
              <a:buChar char="•"/>
            </a:pPr>
            <a:r>
              <a:rPr lang="en-US" sz="2943">
                <a:solidFill>
                  <a:srgbClr val="000000"/>
                </a:solidFill>
                <a:latin typeface="Agrandir"/>
                <a:ea typeface="Agrandir"/>
                <a:cs typeface="Agrandir"/>
                <a:sym typeface="Agrandir"/>
              </a:rPr>
              <a:t>Ranked the summaries of predicted clusters and gave the top 3 summaries.</a:t>
            </a:r>
          </a:p>
          <a:p>
            <a:pPr algn="l">
              <a:lnSpc>
                <a:spcPts val="6670"/>
              </a:lnSpc>
            </a:pPr>
            <a:r>
              <a:rPr lang="en-US" sz="4447" b="1">
                <a:solidFill>
                  <a:srgbClr val="000000"/>
                </a:solidFill>
                <a:latin typeface="Agrandir Bold"/>
                <a:ea typeface="Agrandir Bold"/>
                <a:cs typeface="Agrandir Bold"/>
                <a:sym typeface="Agrandir Bold"/>
              </a:rPr>
              <a:t>4. Interactive Webapp</a:t>
            </a:r>
          </a:p>
          <a:p>
            <a:pPr marL="636446" lvl="1" indent="-318223" algn="l">
              <a:lnSpc>
                <a:spcPts val="4421"/>
              </a:lnSpc>
              <a:buFont typeface="Arial"/>
              <a:buChar char="•"/>
            </a:pPr>
            <a:r>
              <a:rPr lang="en-US" sz="2947">
                <a:solidFill>
                  <a:srgbClr val="000000"/>
                </a:solidFill>
                <a:latin typeface="Agrandir"/>
                <a:ea typeface="Agrandir"/>
                <a:cs typeface="Agrandir"/>
                <a:sym typeface="Agrandir"/>
              </a:rPr>
              <a:t>Created a simple working web app using Streamlit </a:t>
            </a:r>
          </a:p>
          <a:p>
            <a:pPr algn="l">
              <a:lnSpc>
                <a:spcPts val="4715"/>
              </a:lnSpc>
            </a:pPr>
            <a:endParaRPr lang="en-US" sz="2947">
              <a:solidFill>
                <a:srgbClr val="000000"/>
              </a:solidFill>
              <a:latin typeface="Agrandir"/>
              <a:ea typeface="Agrandir"/>
              <a:cs typeface="Agrandir"/>
              <a:sym typeface="Agrandir"/>
            </a:endParaRPr>
          </a:p>
          <a:p>
            <a:pPr algn="l">
              <a:lnSpc>
                <a:spcPts val="4715"/>
              </a:lnSpc>
            </a:pPr>
            <a:endParaRPr lang="en-US" sz="2947">
              <a:solidFill>
                <a:srgbClr val="000000"/>
              </a:solidFill>
              <a:latin typeface="Agrandir"/>
              <a:ea typeface="Agrandir"/>
              <a:cs typeface="Agrandir"/>
              <a:sym typeface="Agrand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2878957" y="3936488"/>
            <a:ext cx="12184569" cy="3015152"/>
            <a:chOff x="0" y="0"/>
            <a:chExt cx="16246092" cy="4020202"/>
          </a:xfrm>
        </p:grpSpPr>
        <p:sp>
          <p:nvSpPr>
            <p:cNvPr id="4" name="TextBox 4"/>
            <p:cNvSpPr txBox="1"/>
            <p:nvPr/>
          </p:nvSpPr>
          <p:spPr>
            <a:xfrm>
              <a:off x="0" y="3330804"/>
              <a:ext cx="16246092" cy="689398"/>
            </a:xfrm>
            <a:prstGeom prst="rect">
              <a:avLst/>
            </a:prstGeom>
          </p:spPr>
          <p:txBody>
            <a:bodyPr lIns="0" tIns="0" rIns="0" bIns="0" rtlCol="0" anchor="t">
              <a:spAutoFit/>
            </a:bodyPr>
            <a:lstStyle/>
            <a:p>
              <a:pPr marL="0" lvl="0" indent="0" algn="l">
                <a:lnSpc>
                  <a:spcPts val="3920"/>
                </a:lnSpc>
                <a:spcBef>
                  <a:spcPct val="0"/>
                </a:spcBef>
              </a:pPr>
              <a:endParaRPr/>
            </a:p>
          </p:txBody>
        </p:sp>
        <p:sp>
          <p:nvSpPr>
            <p:cNvPr id="5" name="TextBox 5"/>
            <p:cNvSpPr txBox="1"/>
            <p:nvPr/>
          </p:nvSpPr>
          <p:spPr>
            <a:xfrm>
              <a:off x="0" y="-190500"/>
              <a:ext cx="16246092" cy="3009900"/>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Exploratory Data Analysis       (EDA)</a:t>
              </a:r>
            </a:p>
          </p:txBody>
        </p:sp>
      </p:gr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243891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sp>
        <p:nvSpPr>
          <p:cNvPr id="4" name="TextBox 4"/>
          <p:cNvSpPr txBox="1"/>
          <p:nvPr/>
        </p:nvSpPr>
        <p:spPr>
          <a:xfrm>
            <a:off x="280152" y="258830"/>
            <a:ext cx="17727697" cy="9521689"/>
          </a:xfrm>
          <a:prstGeom prst="rect">
            <a:avLst/>
          </a:prstGeom>
        </p:spPr>
        <p:txBody>
          <a:bodyPr lIns="0" tIns="0" rIns="0" bIns="0" rtlCol="0" anchor="t">
            <a:spAutoFit/>
          </a:bodyPr>
          <a:lstStyle/>
          <a:p>
            <a:pPr algn="just">
              <a:lnSpc>
                <a:spcPts val="7353"/>
              </a:lnSpc>
            </a:pPr>
            <a:r>
              <a:rPr lang="en-US" sz="5252" b="1">
                <a:solidFill>
                  <a:srgbClr val="000000"/>
                </a:solidFill>
                <a:latin typeface="Agrandir Bold"/>
                <a:ea typeface="Agrandir Bold"/>
                <a:cs typeface="Agrandir Bold"/>
                <a:sym typeface="Agrandir Bold"/>
              </a:rPr>
              <a:t>Overview of the Dataset and changes applied:</a:t>
            </a:r>
          </a:p>
          <a:p>
            <a:pPr algn="just">
              <a:lnSpc>
                <a:spcPts val="5611"/>
              </a:lnSpc>
            </a:pPr>
            <a:endParaRPr lang="en-US" sz="5252" b="1">
              <a:solidFill>
                <a:srgbClr val="000000"/>
              </a:solidFill>
              <a:latin typeface="Agrandir Bold"/>
              <a:ea typeface="Agrandir Bold"/>
              <a:cs typeface="Agrandir Bold"/>
              <a:sym typeface="Agrandir Bold"/>
            </a:endParaRP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Total summaries: 668</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Duplicates removed: 1</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Short summaries (&lt;5 words): 1</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Carried out tokenization</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Stopword removal</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Total words (with stopwords): 142965</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Most common words before cleaning : </a:t>
            </a:r>
            <a:r>
              <a:rPr lang="en-US" sz="4008" b="1">
                <a:solidFill>
                  <a:srgbClr val="000000"/>
                </a:solidFill>
                <a:latin typeface="Agrandir Bold"/>
                <a:ea typeface="Agrandir Bold"/>
                <a:cs typeface="Agrandir Bold"/>
                <a:sym typeface="Agrandir Bold"/>
              </a:rPr>
              <a:t>the , we , of , and , to , is , a , data , in , for.</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Total words (without stopwords): 90034</a:t>
            </a:r>
          </a:p>
          <a:p>
            <a:pPr marL="865410" lvl="1" indent="-432705" algn="just">
              <a:lnSpc>
                <a:spcPts val="5611"/>
              </a:lnSpc>
              <a:buFont typeface="Arial"/>
              <a:buChar char="•"/>
            </a:pPr>
            <a:r>
              <a:rPr lang="en-US" sz="4008">
                <a:solidFill>
                  <a:srgbClr val="000000"/>
                </a:solidFill>
                <a:latin typeface="Agrandir"/>
                <a:ea typeface="Agrandir"/>
                <a:cs typeface="Agrandir"/>
                <a:sym typeface="Agrandir"/>
              </a:rPr>
              <a:t>Most common words after cleaning : </a:t>
            </a:r>
            <a:r>
              <a:rPr lang="en-US" sz="4008" b="1">
                <a:solidFill>
                  <a:srgbClr val="000000"/>
                </a:solidFill>
                <a:latin typeface="Agrandir Bold"/>
                <a:ea typeface="Agrandir Bold"/>
                <a:cs typeface="Agrandir Bold"/>
                <a:sym typeface="Agrandir Bold"/>
              </a:rPr>
              <a:t>data , Regression , model , values , sample , linear , mean , class , features.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9052560"/>
          </a:xfrm>
          <a:custGeom>
            <a:avLst/>
            <a:gdLst/>
            <a:ahLst/>
            <a:cxnLst/>
            <a:rect l="l" t="t" r="r" b="b"/>
            <a:pathLst>
              <a:path w="18288000" h="9052560">
                <a:moveTo>
                  <a:pt x="0" y="0"/>
                </a:moveTo>
                <a:lnTo>
                  <a:pt x="18288000" y="0"/>
                </a:lnTo>
                <a:lnTo>
                  <a:pt x="18288000" y="9052560"/>
                </a:lnTo>
                <a:lnTo>
                  <a:pt x="0" y="9052560"/>
                </a:lnTo>
                <a:lnTo>
                  <a:pt x="0" y="0"/>
                </a:lnTo>
                <a:close/>
              </a:path>
            </a:pathLst>
          </a:custGeom>
          <a:blipFill>
            <a:blip r:embed="rId2"/>
            <a:stretch>
              <a:fillRect/>
            </a:stretch>
          </a:blipFill>
        </p:spPr>
      </p:sp>
      <p:sp>
        <p:nvSpPr>
          <p:cNvPr id="3" name="TextBox 3"/>
          <p:cNvSpPr txBox="1"/>
          <p:nvPr/>
        </p:nvSpPr>
        <p:spPr>
          <a:xfrm>
            <a:off x="108380" y="8871585"/>
            <a:ext cx="18179620" cy="1393824"/>
          </a:xfrm>
          <a:prstGeom prst="rect">
            <a:avLst/>
          </a:prstGeom>
        </p:spPr>
        <p:txBody>
          <a:bodyPr lIns="0" tIns="0" rIns="0" bIns="0" rtlCol="0" anchor="t">
            <a:spAutoFit/>
          </a:bodyPr>
          <a:lstStyle/>
          <a:p>
            <a:pPr algn="ctr">
              <a:lnSpc>
                <a:spcPts val="5600"/>
              </a:lnSpc>
            </a:pPr>
            <a:r>
              <a:rPr lang="en-US" sz="4000">
                <a:solidFill>
                  <a:srgbClr val="000000"/>
                </a:solidFill>
                <a:latin typeface="Canva Sans"/>
                <a:ea typeface="Canva Sans"/>
                <a:cs typeface="Canva Sans"/>
                <a:sym typeface="Canva Sans"/>
              </a:rPr>
              <a:t>This graph shows how many characters are used in summaries, most of them in the 500-1000 character range.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2344</Words>
  <Application>Microsoft Office PowerPoint</Application>
  <PresentationFormat>Custom</PresentationFormat>
  <Paragraphs>225</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Canva Sans</vt:lpstr>
      <vt:lpstr>Calibri</vt:lpstr>
      <vt:lpstr>Canva Sans Bold</vt:lpstr>
      <vt:lpstr>Agrandir</vt:lpstr>
      <vt:lpstr>Agrandir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203</dc:title>
  <cp:lastModifiedBy>karan patel</cp:lastModifiedBy>
  <cp:revision>2</cp:revision>
  <dcterms:created xsi:type="dcterms:W3CDTF">2006-08-16T00:00:00Z</dcterms:created>
  <dcterms:modified xsi:type="dcterms:W3CDTF">2025-04-18T17:28:07Z</dcterms:modified>
  <dc:identifier>DAGkbl4vRIQ</dc:identifier>
</cp:coreProperties>
</file>